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A_B028DFC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86" r:id="rId3"/>
    <p:sldId id="258" r:id="rId4"/>
    <p:sldId id="289" r:id="rId5"/>
    <p:sldId id="277" r:id="rId6"/>
    <p:sldId id="280" r:id="rId7"/>
    <p:sldId id="278" r:id="rId8"/>
    <p:sldId id="283" r:id="rId9"/>
    <p:sldId id="284" r:id="rId10"/>
    <p:sldId id="285" r:id="rId11"/>
    <p:sldId id="279" r:id="rId12"/>
    <p:sldId id="281" r:id="rId13"/>
    <p:sldId id="28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EAB11-F3E7-36ED-F873-8F6CAF9FBA03}" name="Denise Sutter Widmer" initials="DW" userId="S::denise.sutter-widmer@hepl.ch::28c21c6d-a939-475f-8ccc-8490a08bb75f" providerId="AD"/>
  <p188:author id="{24241288-3CA5-0EFA-CE5C-FFB3A13EA990}" name="Kevin Richards" initials="KR" userId="S::kevin.richards@hepl.ch::c3dd860d-ed40-445a-af71-3958a6bee1dc" providerId="AD"/>
  <p188:author id="{CF9793E0-4474-1A30-F906-774DB7E42CED}" name="Claire Matti" initials="CM" userId="S::claire.matti@hepl.ch::f4dae4dd-fe04-4035-b280-285a39ccbc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62"/>
    <p:restoredTop sz="80000"/>
  </p:normalViewPr>
  <p:slideViewPr>
    <p:cSldViewPr snapToGrid="0">
      <p:cViewPr varScale="1">
        <p:scale>
          <a:sx n="85" d="100"/>
          <a:sy n="85" d="100"/>
        </p:scale>
        <p:origin x="8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1A_B028DFC0.xml><?xml version="1.0" encoding="utf-8"?>
<p188:cmLst xmlns:a="http://schemas.openxmlformats.org/drawingml/2006/main" xmlns:r="http://schemas.openxmlformats.org/officeDocument/2006/relationships" xmlns:p188="http://schemas.microsoft.com/office/powerpoint/2018/8/main">
  <p188:cm id="{6B26D876-671B-40F5-BEDA-6D4B05DB5A8E}" authorId="{24241288-3CA5-0EFA-CE5C-FFB3A13EA990}" created="2022-10-10T21:22:29.959">
    <ac:txMkLst xmlns:ac="http://schemas.microsoft.com/office/drawing/2013/main/command">
      <pc:docMk xmlns:pc="http://schemas.microsoft.com/office/powerpoint/2013/main/command"/>
      <pc:sldMk xmlns:pc="http://schemas.microsoft.com/office/powerpoint/2013/main/command" cId="2955468736" sldId="282"/>
      <ac:spMk id="2" creationId="{D044CF44-DF14-9F82-66BF-3BE11A797C10}"/>
      <ac:txMk cp="0" len="10">
        <ac:context len="35" hash="3673171407"/>
      </ac:txMk>
    </ac:txMkLst>
    <p188:pos x="2247900" y="609600"/>
    <p188:replyLst>
      <p188:reply id="{3E2A5E7F-C0A7-4D39-B6CD-D276C9FC0847}" authorId="{24241288-3CA5-0EFA-CE5C-FFB3A13EA990}" created="2022-10-10T21:23:30.647">
        <p188:txBody>
          <a:bodyPr/>
          <a:lstStyle/>
          <a:p>
            <a:r>
              <a:rPr lang="en-US"/>
              <a:t>Voire aussi le référentiel de compétence pro pour prof ? Qu'ils l'aient vu 1x</a:t>
            </a:r>
          </a:p>
        </p188:txBody>
      </p188:reply>
      <p188:reply id="{77F0399A-A0AD-2547-A216-78112360D508}" authorId="{CF9793E0-4474-1A30-F906-774DB7E42CED}" created="2022-10-11T15:40:23.075">
        <p188:txBody>
          <a:bodyPr/>
          <a:lstStyle/>
          <a:p>
            <a:r>
              <a:rPr lang="fr-FR"/>
              <a:t>[@Kevin Richards] on peut les mettre dans les notes pour le formateur. </a:t>
            </a:r>
          </a:p>
        </p188:txBody>
      </p188:reply>
    </p188:replyLst>
    <p188:txBody>
      <a:bodyPr/>
      <a:lstStyle/>
      <a:p>
        <a:r>
          <a:rPr lang="en-US"/>
          <a:t>[@Claire] tu vas ajouter les objectifs détaillés comme "réponse" de l'activité cf le plan de cours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4610B-845C-CE4B-845F-CB832E0BF485}"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CEB17-5295-604E-9557-CC5DA8A043A2}" type="slidenum">
              <a:rPr lang="fr-FR" smtClean="0"/>
              <a:t>‹N°›</a:t>
            </a:fld>
            <a:endParaRPr lang="fr-FR"/>
          </a:p>
        </p:txBody>
      </p:sp>
    </p:spTree>
    <p:extLst>
      <p:ext uri="{BB962C8B-B14F-4D97-AF65-F5344CB8AC3E}">
        <p14:creationId xmlns:p14="http://schemas.microsoft.com/office/powerpoint/2010/main" val="167390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ternetsanscrainte.f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MywV9ZLS4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B4970642-D794-E242-A033-E3A1734E16D9}" type="slidenum">
              <a:rPr lang="fr-FR" smtClean="0"/>
              <a:t>1</a:t>
            </a:fld>
            <a:endParaRPr lang="fr-FR"/>
          </a:p>
        </p:txBody>
      </p:sp>
    </p:spTree>
    <p:extLst>
      <p:ext uri="{BB962C8B-B14F-4D97-AF65-F5344CB8AC3E}">
        <p14:creationId xmlns:p14="http://schemas.microsoft.com/office/powerpoint/2010/main" val="204991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Pour la recherche 3, la </a:t>
            </a:r>
            <a:r>
              <a:rPr lang="en-US" dirty="0" err="1">
                <a:cs typeface="Calibri"/>
              </a:rPr>
              <a:t>consigne</a:t>
            </a:r>
            <a:r>
              <a:rPr lang="en-US" dirty="0">
                <a:cs typeface="Calibri"/>
              </a:rPr>
              <a:t> </a:t>
            </a:r>
            <a:r>
              <a:rPr lang="en-US" dirty="0" err="1">
                <a:cs typeface="Calibri"/>
              </a:rPr>
              <a:t>varie</a:t>
            </a:r>
            <a:r>
              <a:rPr lang="en-US" dirty="0">
                <a:cs typeface="Calibri"/>
              </a:rPr>
              <a:t>. </a:t>
            </a:r>
            <a:r>
              <a:rPr lang="en-US" dirty="0" err="1">
                <a:cs typeface="Calibri"/>
              </a:rPr>
              <a:t>Cette</a:t>
            </a:r>
            <a:r>
              <a:rPr lang="en-US" dirty="0">
                <a:cs typeface="Calibri"/>
              </a:rPr>
              <a:t> </a:t>
            </a:r>
            <a:r>
              <a:rPr lang="en-US" dirty="0" err="1">
                <a:cs typeface="Calibri"/>
              </a:rPr>
              <a:t>fois</a:t>
            </a:r>
            <a:r>
              <a:rPr lang="en-US" dirty="0">
                <a:cs typeface="Calibri"/>
              </a:rPr>
              <a:t> on </a:t>
            </a:r>
            <a:r>
              <a:rPr lang="en-US" dirty="0" err="1">
                <a:cs typeface="Calibri"/>
              </a:rPr>
              <a:t>prend</a:t>
            </a:r>
            <a:r>
              <a:rPr lang="en-US" dirty="0">
                <a:cs typeface="Calibri"/>
              </a:rPr>
              <a:t> </a:t>
            </a:r>
            <a:r>
              <a:rPr lang="en-US" dirty="0" err="1">
                <a:cs typeface="Calibri"/>
              </a:rPr>
              <a:t>en</a:t>
            </a:r>
            <a:r>
              <a:rPr lang="en-US" dirty="0">
                <a:cs typeface="Calibri"/>
              </a:rPr>
              <a:t> </a:t>
            </a:r>
            <a:r>
              <a:rPr lang="en-US" dirty="0" err="1">
                <a:cs typeface="Calibri"/>
              </a:rPr>
              <a:t>compte</a:t>
            </a:r>
            <a:r>
              <a:rPr lang="en-US" dirty="0">
                <a:cs typeface="Calibri"/>
              </a:rPr>
              <a:t> un </a:t>
            </a:r>
            <a:r>
              <a:rPr lang="en-US" dirty="0" err="1">
                <a:cs typeface="Calibri"/>
              </a:rPr>
              <a:t>éléments</a:t>
            </a:r>
            <a:r>
              <a:rPr lang="en-US" dirty="0">
                <a:cs typeface="Calibri"/>
              </a:rPr>
              <a:t> </a:t>
            </a:r>
            <a:r>
              <a:rPr lang="en-US" dirty="0" err="1">
                <a:cs typeface="Calibri"/>
              </a:rPr>
              <a:t>suplémentaire</a:t>
            </a:r>
            <a:r>
              <a:rPr lang="en-US" dirty="0">
                <a:cs typeface="Calibri"/>
              </a:rPr>
              <a:t>. Si un site a déjà </a:t>
            </a:r>
            <a:r>
              <a:rPr lang="en-US" dirty="0" err="1">
                <a:cs typeface="Calibri"/>
              </a:rPr>
              <a:t>été</a:t>
            </a:r>
            <a:r>
              <a:rPr lang="en-US" dirty="0">
                <a:cs typeface="Calibri"/>
              </a:rPr>
              <a:t> </a:t>
            </a:r>
            <a:r>
              <a:rPr lang="en-US" dirty="0" err="1">
                <a:cs typeface="Calibri"/>
              </a:rPr>
              <a:t>classé</a:t>
            </a:r>
            <a:r>
              <a:rPr lang="en-US" dirty="0">
                <a:cs typeface="Calibri"/>
              </a:rPr>
              <a:t> </a:t>
            </a:r>
            <a:r>
              <a:rPr lang="en-US" dirty="0" err="1">
                <a:cs typeface="Calibri"/>
              </a:rPr>
              <a:t>parmi</a:t>
            </a:r>
            <a:r>
              <a:rPr lang="en-US" dirty="0">
                <a:cs typeface="Calibri"/>
              </a:rPr>
              <a:t> les 2 premier de la </a:t>
            </a:r>
            <a:r>
              <a:rPr lang="en-US" dirty="0" err="1">
                <a:cs typeface="Calibri"/>
              </a:rPr>
              <a:t>liste</a:t>
            </a:r>
            <a:r>
              <a:rPr lang="en-US" dirty="0">
                <a:cs typeface="Calibri"/>
              </a:rPr>
              <a:t> dans les 2 </a:t>
            </a:r>
            <a:r>
              <a:rPr lang="en-US" dirty="0" err="1">
                <a:cs typeface="Calibri"/>
              </a:rPr>
              <a:t>recherches</a:t>
            </a:r>
            <a:r>
              <a:rPr lang="en-US" dirty="0">
                <a:cs typeface="Calibri"/>
              </a:rPr>
              <a:t> </a:t>
            </a:r>
            <a:r>
              <a:rPr lang="en-US" dirty="0" err="1">
                <a:cs typeface="Calibri"/>
              </a:rPr>
              <a:t>précédentes</a:t>
            </a:r>
            <a:r>
              <a:rPr lang="en-US" dirty="0">
                <a:cs typeface="Calibri"/>
              </a:rPr>
              <a:t> (</a:t>
            </a:r>
            <a:r>
              <a:rPr lang="en-US" dirty="0" err="1">
                <a:cs typeface="Calibri"/>
              </a:rPr>
              <a:t>si</a:t>
            </a:r>
            <a:r>
              <a:rPr lang="en-US" dirty="0">
                <a:cs typeface="Calibri"/>
              </a:rPr>
              <a:t> il a </a:t>
            </a:r>
            <a:r>
              <a:rPr lang="en-US" dirty="0" err="1">
                <a:cs typeface="Calibri"/>
              </a:rPr>
              <a:t>reçu</a:t>
            </a:r>
            <a:r>
              <a:rPr lang="en-US" dirty="0">
                <a:cs typeface="Calibri"/>
              </a:rPr>
              <a:t> </a:t>
            </a:r>
            <a:r>
              <a:rPr lang="en-US" dirty="0" err="1">
                <a:cs typeface="Calibri"/>
              </a:rPr>
              <a:t>une</a:t>
            </a:r>
            <a:r>
              <a:rPr lang="en-US" dirty="0">
                <a:cs typeface="Calibri"/>
              </a:rPr>
              <a:t> étoile), il sera </a:t>
            </a:r>
            <a:r>
              <a:rPr lang="en-US" dirty="0" err="1">
                <a:cs typeface="Calibri"/>
              </a:rPr>
              <a:t>classé</a:t>
            </a:r>
            <a:r>
              <a:rPr lang="en-US" dirty="0">
                <a:cs typeface="Calibri"/>
              </a:rPr>
              <a:t> </a:t>
            </a:r>
            <a:r>
              <a:rPr lang="en-US" dirty="0" err="1">
                <a:cs typeface="Calibri"/>
              </a:rPr>
              <a:t>parmi</a:t>
            </a:r>
            <a:r>
              <a:rPr lang="en-US" dirty="0">
                <a:cs typeface="Calibri"/>
              </a:rPr>
              <a:t> les premiers </a:t>
            </a:r>
            <a:r>
              <a:rPr lang="en-US" dirty="0" err="1">
                <a:cs typeface="Calibri"/>
              </a:rPr>
              <a:t>résultats</a:t>
            </a:r>
            <a:r>
              <a:rPr lang="en-US" dirty="0">
                <a:cs typeface="Calibri"/>
              </a:rPr>
              <a:t> pour </a:t>
            </a:r>
            <a:r>
              <a:rPr lang="en-US" dirty="0" err="1">
                <a:cs typeface="Calibri"/>
              </a:rPr>
              <a:t>cette</a:t>
            </a:r>
            <a:r>
              <a:rPr lang="en-US" dirty="0">
                <a:cs typeface="Calibri"/>
              </a:rPr>
              <a:t> recherche (</a:t>
            </a:r>
            <a:r>
              <a:rPr lang="en-US" dirty="0" err="1">
                <a:cs typeface="Calibri"/>
              </a:rPr>
              <a:t>en</a:t>
            </a:r>
            <a:r>
              <a:rPr lang="en-US" dirty="0">
                <a:cs typeface="Calibri"/>
              </a:rPr>
              <a:t> plus du </a:t>
            </a:r>
            <a:r>
              <a:rPr lang="en-US" dirty="0" err="1">
                <a:cs typeface="Calibri"/>
              </a:rPr>
              <a:t>critère</a:t>
            </a:r>
            <a:r>
              <a:rPr lang="en-US" dirty="0">
                <a:cs typeface="Calibri"/>
              </a:rPr>
              <a:t> de recherche). </a:t>
            </a:r>
          </a:p>
          <a:p>
            <a:endParaRPr lang="en-US" dirty="0">
              <a:cs typeface="Calibri"/>
            </a:endParaRPr>
          </a:p>
          <a:p>
            <a:r>
              <a:rPr lang="en-US" dirty="0">
                <a:cs typeface="Calibri"/>
              </a:rPr>
              <a:t>Comparer les </a:t>
            </a:r>
            <a:r>
              <a:rPr lang="en-US" dirty="0" err="1">
                <a:cs typeface="Calibri"/>
              </a:rPr>
              <a:t>resultats</a:t>
            </a:r>
            <a:r>
              <a:rPr lang="en-US" dirty="0">
                <a:cs typeface="Calibri"/>
              </a:rPr>
              <a:t>. </a:t>
            </a:r>
            <a:r>
              <a:rPr lang="en-US" dirty="0" err="1">
                <a:cs typeface="Calibri"/>
              </a:rPr>
              <a:t>Interroger</a:t>
            </a:r>
            <a:r>
              <a:rPr lang="en-US" dirty="0">
                <a:cs typeface="Calibri"/>
              </a:rPr>
              <a:t> les </a:t>
            </a:r>
            <a:r>
              <a:rPr lang="en-US" dirty="0" err="1">
                <a:cs typeface="Calibri"/>
              </a:rPr>
              <a:t>étudiants</a:t>
            </a:r>
            <a:r>
              <a:rPr lang="en-US" dirty="0">
                <a:cs typeface="Calibri"/>
              </a:rPr>
              <a:t> : comment un </a:t>
            </a:r>
            <a:r>
              <a:rPr lang="en-US" dirty="0" err="1">
                <a:cs typeface="Calibri"/>
              </a:rPr>
              <a:t>moteur</a:t>
            </a:r>
            <a:r>
              <a:rPr lang="en-US" dirty="0">
                <a:cs typeface="Calibri"/>
              </a:rPr>
              <a:t> de recherche </a:t>
            </a:r>
            <a:r>
              <a:rPr lang="en-US" dirty="0" err="1">
                <a:cs typeface="Calibri"/>
              </a:rPr>
              <a:t>prend-t’il</a:t>
            </a:r>
            <a:r>
              <a:rPr lang="en-US" dirty="0">
                <a:cs typeface="Calibri"/>
              </a:rPr>
              <a:t> </a:t>
            </a:r>
            <a:r>
              <a:rPr lang="en-US" dirty="0" err="1">
                <a:cs typeface="Calibri"/>
              </a:rPr>
              <a:t>en</a:t>
            </a:r>
            <a:r>
              <a:rPr lang="en-US" dirty="0">
                <a:cs typeface="Calibri"/>
              </a:rPr>
              <a:t> </a:t>
            </a:r>
            <a:r>
              <a:rPr lang="en-US" dirty="0" err="1">
                <a:cs typeface="Calibri"/>
              </a:rPr>
              <a:t>compte</a:t>
            </a:r>
            <a:r>
              <a:rPr lang="en-US" dirty="0">
                <a:cs typeface="Calibri"/>
              </a:rPr>
              <a:t> </a:t>
            </a:r>
            <a:r>
              <a:rPr lang="en-US" dirty="0" err="1">
                <a:cs typeface="Calibri"/>
              </a:rPr>
              <a:t>notre</a:t>
            </a:r>
            <a:r>
              <a:rPr lang="en-US" dirty="0">
                <a:cs typeface="Calibri"/>
              </a:rPr>
              <a:t> </a:t>
            </a:r>
            <a:r>
              <a:rPr lang="en-US" dirty="0" err="1">
                <a:cs typeface="Calibri"/>
              </a:rPr>
              <a:t>historique</a:t>
            </a:r>
            <a:r>
              <a:rPr lang="en-US" dirty="0">
                <a:cs typeface="Calibri"/>
              </a:rPr>
              <a:t> de recherche? (</a:t>
            </a:r>
            <a:r>
              <a:rPr lang="en-US" dirty="0" err="1">
                <a:cs typeface="Calibri"/>
              </a:rPr>
              <a:t>réponse</a:t>
            </a:r>
            <a:r>
              <a:rPr lang="en-US" dirty="0">
                <a:cs typeface="Calibri"/>
              </a:rPr>
              <a:t> </a:t>
            </a:r>
            <a:r>
              <a:rPr lang="en-US" dirty="0" err="1">
                <a:cs typeface="Calibri"/>
              </a:rPr>
              <a:t>à</a:t>
            </a:r>
            <a:r>
              <a:rPr lang="en-US" dirty="0">
                <a:cs typeface="Calibri"/>
              </a:rPr>
              <a:t> la </a:t>
            </a:r>
            <a:r>
              <a:rPr lang="en-US" dirty="0" err="1">
                <a:cs typeface="Calibri"/>
              </a:rPr>
              <a:t>prochaine</a:t>
            </a:r>
            <a:r>
              <a:rPr lang="en-US" dirty="0">
                <a:cs typeface="Calibri"/>
              </a:rPr>
              <a:t> slide : </a:t>
            </a:r>
            <a:r>
              <a:rPr lang="en-US" dirty="0" err="1">
                <a:cs typeface="Calibri"/>
              </a:rPr>
              <a:t>personnalisation</a:t>
            </a:r>
            <a:r>
              <a:rPr lang="en-US" dirty="0">
                <a:cs typeface="Calibri"/>
              </a:rPr>
              <a:t> des </a:t>
            </a:r>
            <a:r>
              <a:rPr lang="en-US" dirty="0" err="1">
                <a:cs typeface="Calibri"/>
              </a:rPr>
              <a:t>resultats</a:t>
            </a:r>
            <a:r>
              <a:rPr lang="en-US" dirty="0">
                <a:cs typeface="Calibri"/>
              </a:rPr>
              <a:t> de recherche)</a:t>
            </a:r>
          </a:p>
          <a:p>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10</a:t>
            </a:fld>
            <a:endParaRPr lang="fr-FR"/>
          </a:p>
        </p:txBody>
      </p:sp>
    </p:spTree>
    <p:extLst>
      <p:ext uri="{BB962C8B-B14F-4D97-AF65-F5344CB8AC3E}">
        <p14:creationId xmlns:p14="http://schemas.microsoft.com/office/powerpoint/2010/main" val="109881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buFont typeface="Arial" panose="020B0604020202020204" pitchFamily="34" charset="0"/>
              <a:buNone/>
            </a:pPr>
            <a:r>
              <a:rPr lang="fr-FR" sz="2800" b="0" i="0" u="none" strike="noStrike" dirty="0">
                <a:solidFill>
                  <a:srgbClr val="000000"/>
                </a:solidFill>
                <a:effectLst/>
                <a:latin typeface="Calibri" panose="020F0502020204030204" pitchFamily="34" charset="0"/>
              </a:rPr>
              <a:t>Dans la recherche 3, nous avons touché à la personnalisation des résultats de recherche. Pour cela le moteur de recherche va utiliser les données de l’historique du navigateur et des cookies. </a:t>
            </a:r>
          </a:p>
          <a:p>
            <a:pPr algn="l" rtl="0" fontAlgn="base">
              <a:buFont typeface="Arial" panose="020B0604020202020204" pitchFamily="34" charset="0"/>
              <a:buNone/>
            </a:pPr>
            <a:r>
              <a:rPr lang="fr-FR" sz="2800" b="0" i="0" u="none" strike="noStrike" dirty="0">
                <a:solidFill>
                  <a:srgbClr val="000000"/>
                </a:solidFill>
                <a:effectLst/>
                <a:latin typeface="Calibri" panose="020F0502020204030204" pitchFamily="34" charset="0"/>
              </a:rPr>
              <a:t>Proposer aux étudiants de définir et reconnaitre navigateur et moteur de recherche : </a:t>
            </a:r>
          </a:p>
          <a:p>
            <a:pPr algn="l" rtl="0" fontAlgn="base">
              <a:buFont typeface="Arial" panose="020B0604020202020204" pitchFamily="34" charset="0"/>
              <a:buChar char="•"/>
            </a:pPr>
            <a:r>
              <a:rPr lang="fr-FR" sz="2800" b="0" i="0" u="none" strike="noStrike" dirty="0">
                <a:solidFill>
                  <a:srgbClr val="000000"/>
                </a:solidFill>
                <a:effectLst/>
                <a:latin typeface="Calibri" panose="020F0502020204030204" pitchFamily="34" charset="0"/>
              </a:rPr>
              <a:t>Navigateur : Un navigateur est un logiciel utilisé pour afficher du contenu Web. Le navigateur Web est le logiciel avec lequel interagit directement l’utilisateur ou l’utilisatrice.</a:t>
            </a:r>
            <a:r>
              <a:rPr lang="en-US" sz="2800" b="0" i="0" dirty="0">
                <a:solidFill>
                  <a:srgbClr val="000000"/>
                </a:solidFill>
                <a:effectLst/>
                <a:latin typeface="Calibri" panose="020F0502020204030204" pitchFamily="34" charset="0"/>
              </a:rPr>
              <a:t>​ Safari, Firefox, Edge, Chrome</a:t>
            </a:r>
            <a:endParaRPr lang="en-US" sz="2800" b="0" i="0" dirty="0">
              <a:solidFill>
                <a:srgbClr val="000000"/>
              </a:solidFill>
              <a:effectLst/>
              <a:latin typeface="Arial" panose="020B0604020202020204" pitchFamily="34" charset="0"/>
            </a:endParaRPr>
          </a:p>
          <a:p>
            <a:pPr algn="l" rtl="0" fontAlgn="base"/>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2800" b="0" i="0" u="none" strike="noStrike" dirty="0">
                <a:solidFill>
                  <a:srgbClr val="000000"/>
                </a:solidFill>
                <a:effectLst/>
                <a:latin typeface="Calibri" panose="020F0502020204030204" pitchFamily="34" charset="0"/>
              </a:rPr>
              <a:t>Moteur de recherche : Un moteur de recherche est un logiciel qui traite les recherches effectuées par tous les utilisateurs et utilisatrices, et qui renvoie les résultats de ces recherches vers le navigateur.</a:t>
            </a:r>
            <a:r>
              <a:rPr lang="en-US" sz="2800" b="0" i="0" dirty="0">
                <a:solidFill>
                  <a:srgbClr val="000000"/>
                </a:solidFill>
                <a:effectLst/>
                <a:latin typeface="Calibri" panose="020F0502020204030204" pitchFamily="34" charset="0"/>
              </a:rPr>
              <a:t>​ Yahoo, </a:t>
            </a:r>
            <a:r>
              <a:rPr lang="en-US" sz="2800" b="0" i="0" dirty="0" err="1">
                <a:solidFill>
                  <a:srgbClr val="000000"/>
                </a:solidFill>
                <a:effectLst/>
                <a:latin typeface="Calibri" panose="020F0502020204030204" pitchFamily="34" charset="0"/>
              </a:rPr>
              <a:t>Qwant</a:t>
            </a:r>
            <a:r>
              <a:rPr lang="en-US" sz="2800" b="0" i="0" dirty="0">
                <a:solidFill>
                  <a:srgbClr val="000000"/>
                </a:solidFill>
                <a:effectLst/>
                <a:latin typeface="Calibri" panose="020F0502020204030204" pitchFamily="34" charset="0"/>
              </a:rPr>
              <a:t>, Google, Ecosia , Bing</a:t>
            </a:r>
            <a:endParaRPr lang="en-US" sz="2800" b="0" i="0" dirty="0">
              <a:solidFill>
                <a:srgbClr val="000000"/>
              </a:solidFill>
              <a:effectLst/>
              <a:latin typeface="Arial" panose="020B0604020202020204" pitchFamily="34" charset="0"/>
            </a:endParaRPr>
          </a:p>
          <a:p>
            <a:endParaRPr lang="fr-FR" sz="1800" b="0" i="0" u="none" strike="noStrike" dirty="0">
              <a:solidFill>
                <a:srgbClr val="000000"/>
              </a:solidFill>
              <a:effectLst/>
              <a:latin typeface="Calibri" panose="020F0502020204030204" pitchFamily="34" charset="0"/>
            </a:endParaRPr>
          </a:p>
          <a:p>
            <a:r>
              <a:rPr lang="fr-FR" sz="1800" b="0" i="0" u="none" strike="noStrike" dirty="0">
                <a:solidFill>
                  <a:srgbClr val="000000"/>
                </a:solidFill>
                <a:effectLst/>
                <a:latin typeface="Calibri" panose="020F0502020204030204" pitchFamily="34" charset="0"/>
              </a:rPr>
              <a:t>On voit qu’il existe des </a:t>
            </a:r>
            <a:r>
              <a:rPr lang="fr-FR" sz="1800" b="0" i="0" u="none" strike="noStrike" dirty="0" err="1">
                <a:solidFill>
                  <a:srgbClr val="000000"/>
                </a:solidFill>
                <a:effectLst/>
                <a:latin typeface="Calibri" panose="020F0502020204030204" pitchFamily="34" charset="0"/>
              </a:rPr>
              <a:t>écosystemes</a:t>
            </a:r>
            <a:r>
              <a:rPr lang="fr-FR" sz="1800" b="0" i="0" u="none" strike="noStrike" dirty="0">
                <a:solidFill>
                  <a:srgbClr val="000000"/>
                </a:solidFill>
                <a:effectLst/>
                <a:latin typeface="Calibri" panose="020F0502020204030204" pitchFamily="34" charset="0"/>
              </a:rPr>
              <a:t> : Chrome/Google. La personnalisation des résultats de recherche pose certain risque de biaiser qui sont mis à disposition. </a:t>
            </a:r>
          </a:p>
          <a:p>
            <a:r>
              <a:rPr lang="fr-FR" sz="1800" b="0" i="0" u="none" strike="noStrike" dirty="0">
                <a:solidFill>
                  <a:srgbClr val="000000"/>
                </a:solidFill>
                <a:effectLst/>
                <a:latin typeface="Calibri" panose="020F0502020204030204" pitchFamily="34" charset="0"/>
              </a:rPr>
              <a:t>La réponse à « quel est le meilleur moteur de recherche » n’existe pas. Certain moteurs de recherche donnent de meilleures garanties pour la protection de la vie privée comme </a:t>
            </a:r>
            <a:r>
              <a:rPr lang="fr-FR" sz="1800" b="0" i="0" u="none" strike="noStrike" dirty="0" err="1">
                <a:solidFill>
                  <a:srgbClr val="000000"/>
                </a:solidFill>
                <a:effectLst/>
                <a:latin typeface="Calibri" panose="020F0502020204030204" pitchFamily="34" charset="0"/>
              </a:rPr>
              <a:t>DuckDuckGo</a:t>
            </a:r>
            <a:r>
              <a:rPr lang="fr-FR" sz="1800" b="0" i="0" u="none" strike="noStrike" dirty="0">
                <a:solidFill>
                  <a:srgbClr val="000000"/>
                </a:solidFill>
                <a:effectLst/>
                <a:latin typeface="Calibri" panose="020F0502020204030204" pitchFamily="34" charset="0"/>
              </a:rPr>
              <a:t> ou </a:t>
            </a:r>
            <a:r>
              <a:rPr lang="fr-FR" sz="1800" b="0" i="0" u="none" strike="noStrike" dirty="0" err="1">
                <a:solidFill>
                  <a:srgbClr val="000000"/>
                </a:solidFill>
                <a:effectLst/>
                <a:latin typeface="Calibri" panose="020F0502020204030204" pitchFamily="34" charset="0"/>
              </a:rPr>
              <a:t>Qwant</a:t>
            </a:r>
            <a:r>
              <a:rPr lang="fr-FR" sz="1800" b="0" i="0" u="none" strike="noStrike" dirty="0">
                <a:solidFill>
                  <a:srgbClr val="000000"/>
                </a:solidFill>
                <a:effectLst/>
                <a:latin typeface="Calibri" panose="020F0502020204030204" pitchFamily="34" charset="0"/>
              </a:rPr>
              <a:t>. Ecosia a un parti prix </a:t>
            </a:r>
            <a:r>
              <a:rPr lang="fr-FR" sz="1800" b="0" i="0" u="none" strike="noStrike" dirty="0" err="1">
                <a:solidFill>
                  <a:srgbClr val="000000"/>
                </a:solidFill>
                <a:effectLst/>
                <a:latin typeface="Calibri" panose="020F0502020204030204" pitchFamily="34" charset="0"/>
              </a:rPr>
              <a:t>ecologique</a:t>
            </a:r>
            <a:r>
              <a:rPr lang="fr-FR" sz="1800" b="0" i="0" u="none" strike="noStrike" dirty="0">
                <a:solidFill>
                  <a:srgbClr val="000000"/>
                </a:solidFill>
                <a:effectLst/>
                <a:latin typeface="Calibri" panose="020F0502020204030204" pitchFamily="34" charset="0"/>
              </a:rPr>
              <a:t> -replanter des arbres – qui peut être discuté mais a le mérite d’exister. Le département pousse plutôt l’usage de </a:t>
            </a:r>
            <a:r>
              <a:rPr lang="fr-FR" sz="1800" b="0" i="0" u="none" strike="noStrike" dirty="0" err="1">
                <a:solidFill>
                  <a:srgbClr val="000000"/>
                </a:solidFill>
                <a:effectLst/>
                <a:latin typeface="Calibri" panose="020F0502020204030204" pitchFamily="34" charset="0"/>
              </a:rPr>
              <a:t>Qwant</a:t>
            </a:r>
            <a:r>
              <a:rPr lang="fr-FR" sz="1800" b="0" i="0" u="none" strike="noStrike" dirty="0">
                <a:solidFill>
                  <a:srgbClr val="000000"/>
                </a:solidFill>
                <a:effectLst/>
                <a:latin typeface="Calibri" panose="020F0502020204030204" pitchFamily="34" charset="0"/>
              </a:rPr>
              <a:t> et </a:t>
            </a:r>
            <a:r>
              <a:rPr lang="fr-FR" sz="1800" b="0" i="0" u="none" strike="noStrike" dirty="0" err="1">
                <a:solidFill>
                  <a:srgbClr val="000000"/>
                </a:solidFill>
                <a:effectLst/>
                <a:latin typeface="Calibri" panose="020F0502020204030204" pitchFamily="34" charset="0"/>
              </a:rPr>
              <a:t>qwant</a:t>
            </a:r>
            <a:r>
              <a:rPr lang="fr-FR" sz="1800" b="0" i="0" u="none" strike="noStrike" dirty="0">
                <a:solidFill>
                  <a:srgbClr val="000000"/>
                </a:solidFill>
                <a:effectLst/>
                <a:latin typeface="Calibri" panose="020F0502020204030204" pitchFamily="34" charset="0"/>
              </a:rPr>
              <a:t> jr avec les élèves, mais ils peuvent apparaitre moins efficace que Google. On peut </a:t>
            </a:r>
            <a:r>
              <a:rPr lang="fr-FR" sz="1800" b="0" i="0" u="none" strike="noStrike" dirty="0" err="1">
                <a:solidFill>
                  <a:srgbClr val="000000"/>
                </a:solidFill>
                <a:effectLst/>
                <a:latin typeface="Calibri" panose="020F0502020204030204" pitchFamily="34" charset="0"/>
              </a:rPr>
              <a:t>regler</a:t>
            </a:r>
            <a:r>
              <a:rPr lang="fr-FR" sz="1800" b="0" i="0" u="none" strike="noStrike" dirty="0">
                <a:solidFill>
                  <a:srgbClr val="000000"/>
                </a:solidFill>
                <a:effectLst/>
                <a:latin typeface="Calibri" panose="020F0502020204030204" pitchFamily="34" charset="0"/>
              </a:rPr>
              <a:t> son moteur de recherche par défaut dans les préférences système. </a:t>
            </a: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11</a:t>
            </a:fld>
            <a:endParaRPr lang="fr-FR"/>
          </a:p>
        </p:txBody>
      </p:sp>
    </p:spTree>
    <p:extLst>
      <p:ext uri="{BB962C8B-B14F-4D97-AF65-F5344CB8AC3E}">
        <p14:creationId xmlns:p14="http://schemas.microsoft.com/office/powerpoint/2010/main" val="189810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800" b="0" i="0" dirty="0">
                <a:solidFill>
                  <a:srgbClr val="242424"/>
                </a:solidFill>
                <a:effectLst/>
                <a:latin typeface="-apple-system"/>
              </a:rPr>
              <a:t>Il y a un manque de démarches pédagogiques (validées par des études) pour former à l’évaluation de l’information, même si certains projets semblent indiquer que la formation à ces enjeux est indispensable.  Il manque aussi, dans ce domaine, des ressources pédagogiques adaptées aux différents âges et niveaux scolaires qui seraient validées scientifiquement. Des ressources qui semblent prometteuses :  </a:t>
            </a:r>
            <a:r>
              <a:rPr lang="fr-CH" sz="1800" b="0" i="0" u="none" strike="noStrike" dirty="0">
                <a:solidFill>
                  <a:srgbClr val="4F52B2"/>
                </a:solidFill>
                <a:effectLst/>
                <a:latin typeface="-apple-system"/>
                <a:hlinkClick r:id="rId3" tooltip="https://www.internetsanscrainte.fr/"/>
              </a:rPr>
              <a:t>https://www.internetsanscrainte.fr/</a:t>
            </a:r>
            <a:r>
              <a:rPr lang="fr-CH" sz="1800" b="0" i="0" u="none" strike="noStrike" dirty="0">
                <a:solidFill>
                  <a:srgbClr val="4F52B2"/>
                </a:solidFill>
                <a:effectLst/>
                <a:latin typeface="-apple-system"/>
              </a:rPr>
              <a:t> (lien sur Moodle)</a:t>
            </a:r>
            <a:endParaRPr lang="fr-CH" sz="2800" b="0" i="0" dirty="0">
              <a:solidFill>
                <a:srgbClr val="242424"/>
              </a:solidFill>
              <a:effectLst/>
              <a:latin typeface="-apple-system"/>
            </a:endParaRPr>
          </a:p>
          <a:p>
            <a:pPr algn="l">
              <a:buFont typeface="Arial" panose="020B0604020202020204" pitchFamily="34" charset="0"/>
              <a:buNone/>
            </a:pPr>
            <a:endParaRPr lang="fr-CH" sz="1800" dirty="0">
              <a:solidFill>
                <a:srgbClr val="242424"/>
              </a:solidFill>
              <a:effectLst/>
              <a:latin typeface="-apple-system"/>
            </a:endParaRPr>
          </a:p>
          <a:p>
            <a:pPr algn="l">
              <a:buFont typeface="Arial" panose="020B0604020202020204" pitchFamily="34" charset="0"/>
              <a:buNone/>
            </a:pPr>
            <a:r>
              <a:rPr lang="fr-CH" sz="1800" dirty="0">
                <a:solidFill>
                  <a:srgbClr val="242424"/>
                </a:solidFill>
                <a:effectLst/>
                <a:latin typeface="-apple-system"/>
              </a:rPr>
              <a:t>Si on s’intéresse à l’étude des conditions d’acquisition des stratégies de recherche et d’évaluation des infos chez les ados, on remarque :</a:t>
            </a:r>
          </a:p>
          <a:p>
            <a:pPr algn="l">
              <a:buFont typeface="Arial" panose="020B0604020202020204" pitchFamily="34" charset="0"/>
              <a:buChar char="•"/>
            </a:pPr>
            <a:r>
              <a:rPr lang="fr-CH" sz="1800" dirty="0">
                <a:solidFill>
                  <a:srgbClr val="242424"/>
                </a:solidFill>
                <a:effectLst/>
                <a:latin typeface="-apple-system"/>
              </a:rPr>
              <a:t>Un enseignement purement technique ne suffit pas pour apprendre à chercher et à évaluer l’info sur internet</a:t>
            </a:r>
            <a:endParaRPr lang="fr-CH" dirty="0">
              <a:solidFill>
                <a:srgbClr val="242424"/>
              </a:solidFill>
              <a:effectLst/>
              <a:latin typeface="-apple-system"/>
            </a:endParaRPr>
          </a:p>
          <a:p>
            <a:pPr algn="l">
              <a:buFont typeface="Arial" panose="020B0604020202020204" pitchFamily="34" charset="0"/>
              <a:buChar char="•"/>
            </a:pPr>
            <a:r>
              <a:rPr lang="fr-CH" sz="1800" dirty="0">
                <a:solidFill>
                  <a:srgbClr val="242424"/>
                </a:solidFill>
                <a:effectLst/>
                <a:latin typeface="-apple-system"/>
              </a:rPr>
              <a:t>Un enseignement explicite reposant sur des processus métacognitifs (planification, régulation, évaluation) pourrait servir à développer des compétences en recherche et dans l’apprentissage de l’autonomie de jugement (</a:t>
            </a:r>
            <a:r>
              <a:rPr lang="fr-CH" sz="1800" dirty="0" err="1">
                <a:solidFill>
                  <a:srgbClr val="242424"/>
                </a:solidFill>
                <a:effectLst/>
                <a:latin typeface="-apple-system"/>
              </a:rPr>
              <a:t>Ayroles</a:t>
            </a:r>
            <a:r>
              <a:rPr lang="fr-CH" sz="1800" dirty="0">
                <a:solidFill>
                  <a:srgbClr val="242424"/>
                </a:solidFill>
                <a:effectLst/>
                <a:latin typeface="-apple-system"/>
              </a:rPr>
              <a:t> et al. 2020</a:t>
            </a:r>
            <a:endParaRPr lang="fr-CH" dirty="0">
              <a:solidFill>
                <a:srgbClr val="242424"/>
              </a:solidFill>
              <a:effectLst/>
              <a:latin typeface="-apple-system"/>
            </a:endParaRPr>
          </a:p>
          <a:p>
            <a:endParaRPr lang="fr-FR" dirty="0"/>
          </a:p>
          <a:p>
            <a:r>
              <a:rPr lang="fr-FR" dirty="0"/>
              <a:t>Comprendre le fonctionnement des moteurs de recherche, permet de souligner qu’on ne peut pas déléguer la totalité du travail de documentation à l’outil numérique. Il offre un premier tri des informations sur lequel on peut appliquer une regard critique soutenu par des grilles d’analyse des résultats. Nos propositions : les ressources de Martine </a:t>
            </a:r>
            <a:r>
              <a:rPr lang="fr-FR" dirty="0" err="1"/>
              <a:t>Mottet</a:t>
            </a:r>
            <a:r>
              <a:rPr lang="fr-FR" dirty="0"/>
              <a:t> (grilles, vidéo de sensibilisation), la grille de notre collègue Kevin Richards (un exemple à adapter à ses besoins), un grille d’analyse qui différencie en fonction du niveau de guidage (à différencier en fonction des classes et de leur formation en éducation </a:t>
            </a:r>
            <a:r>
              <a:rPr lang="fr-FR" dirty="0" err="1"/>
              <a:t>numrérique</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12</a:t>
            </a:fld>
            <a:endParaRPr lang="fr-FR"/>
          </a:p>
        </p:txBody>
      </p:sp>
    </p:spTree>
    <p:extLst>
      <p:ext uri="{BB962C8B-B14F-4D97-AF65-F5344CB8AC3E}">
        <p14:creationId xmlns:p14="http://schemas.microsoft.com/office/powerpoint/2010/main" val="238173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En guise de synthèse nous proposons de revenir sur le PERNUM, en fonction du temps, on peut proposer aux étudiants d’aller dans le PERNUM (lien sur Moodle) et de rechercher les objectifs qui ont été traités aujourd’hui au travers des ces activités (proposition ci-dessous)</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Les </a:t>
            </a:r>
            <a:r>
              <a:rPr lang="fr-FR" dirty="0" err="1"/>
              <a:t>fléches</a:t>
            </a:r>
            <a:r>
              <a:rPr lang="fr-FR" dirty="0"/>
              <a:t> s’affichent dans une deuxième temps. Avec ces activités et ces </a:t>
            </a:r>
            <a:r>
              <a:rPr lang="fr-FR" dirty="0" err="1"/>
              <a:t>propotions</a:t>
            </a:r>
            <a:r>
              <a:rPr lang="fr-FR" dirty="0"/>
              <a:t> d’intégration en classe nous touchons à de nombreux domaines de l’éducation numérique. Lien possible avec le RCNUM (au dessus de la </a:t>
            </a:r>
            <a:r>
              <a:rPr lang="fr-FR" dirty="0" err="1"/>
              <a:t>plannification</a:t>
            </a:r>
            <a:r>
              <a:rPr lang="fr-FR" dirty="0"/>
              <a:t>) </a:t>
            </a:r>
          </a:p>
          <a:p>
            <a:pPr algn="just" rtl="0" fontAlgn="base"/>
            <a:r>
              <a:rPr lang="fr-FR" sz="1800" b="0" i="0" u="sng" dirty="0">
                <a:solidFill>
                  <a:srgbClr val="000000"/>
                </a:solidFill>
                <a:effectLst/>
                <a:latin typeface="Calibri" panose="020F0502020204030204" pitchFamily="34" charset="0"/>
              </a:rPr>
              <a:t>EN 31: </a:t>
            </a:r>
            <a:r>
              <a:rPr lang="fr-FR" sz="1800" b="0" i="0" dirty="0">
                <a:solidFill>
                  <a:srgbClr val="000000"/>
                </a:solidFill>
                <a:effectLst/>
                <a:latin typeface="Calibri" panose="020F0502020204030204" pitchFamily="34" charset="0"/>
              </a:rPr>
              <a:t> </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Calibri" panose="020F0502020204030204" pitchFamily="34" charset="0"/>
              </a:rPr>
              <a:t>Analyser et évaluer des contenus médiatiques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(1) en étudiant l’influence des outils numériques et des médias sur notre société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(3) en vérifiant la fiabilité des différentes sources d’information</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(4) en étudiant la composition de différentes créations médiatiques afin d’évaluer les enjeux des messages</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Médias et société :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Progression : Identification de différents types de messages véhiculés par les médias (informatif, publicitaire, individuel, institutionnel, …) et évaluation critique de la source</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Attente fondamentale : L’élève évalue la fiabilité et la portée de différentes sources d’information</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Indications pédagogiques : Réfléchir sur la traçabilité de l'information (agences de presse, sources, …), les “fake news”, l’accès à l’information et l’enfermement dans des bulles culturelles, le marché de l’information, la manipulation de l’information et les donneurs d’alerte </a:t>
            </a:r>
            <a:endParaRPr lang="fr-FR" b="0" i="0" dirty="0">
              <a:solidFill>
                <a:srgbClr val="000000"/>
              </a:solidFill>
              <a:effectLst/>
              <a:latin typeface="Segoe UI" panose="020B0502040204020203" pitchFamily="34" charset="0"/>
            </a:endParaRPr>
          </a:p>
          <a:p>
            <a:pPr algn="l" rtl="0" fontAlgn="base"/>
            <a:r>
              <a:rPr lang="fr-FR" sz="1800" b="0" i="0" u="sng" dirty="0">
                <a:solidFill>
                  <a:srgbClr val="000000"/>
                </a:solidFill>
                <a:effectLst/>
                <a:latin typeface="Calibri" panose="020F0502020204030204" pitchFamily="34" charset="0"/>
              </a:rPr>
              <a:t>EN 32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Poser et résoudre des problèmes en science informatique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(1) en analysant les enjeux individuels et sociétaux liés au numérique</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Informatique et société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Progression </a:t>
            </a:r>
            <a:r>
              <a:rPr lang="fr-FR" sz="1800" b="0" i="0" dirty="0">
                <a:solidFill>
                  <a:srgbClr val="000000"/>
                </a:solidFill>
                <a:effectLst/>
                <a:latin typeface="Calibri" panose="020F0502020204030204" pitchFamily="34" charset="0"/>
              </a:rPr>
              <a:t>: Sensibilisation à l’évolution permanente du numérique en identifiant les impacts social, économique et environnemental</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Attente fondamentale : L’élève distingue les principaux enjeux du numérique aux niveaux social, économique et environnemental</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Progression : Analyse des processus derrière la collecte et l’exploitation des données personnelles et réflexion sur leurs enjeux politiques, économiques et médiatiques</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Attente fondamentale : L’élève décrit la manière dont les données personnelles et traces numériques sont collectées, regroupées et exploitées </a:t>
            </a:r>
            <a:endParaRPr lang="fr-FR" b="0" i="0" dirty="0">
              <a:solidFill>
                <a:srgbClr val="000000"/>
              </a:solidFill>
              <a:effectLst/>
              <a:latin typeface="Segoe UI" panose="020B0502040204020203" pitchFamily="34" charset="0"/>
            </a:endParaRPr>
          </a:p>
          <a:p>
            <a:pPr algn="l" rtl="0" fontAlgn="base"/>
            <a:r>
              <a:rPr lang="fr-FR" sz="1800" b="0" i="0" u="sng" dirty="0">
                <a:solidFill>
                  <a:srgbClr val="000000"/>
                </a:solidFill>
                <a:effectLst/>
                <a:latin typeface="Calibri" panose="020F0502020204030204" pitchFamily="34" charset="0"/>
              </a:rPr>
              <a:t>EN 33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Exploiter des outils numériques pour collecter l'information, pour échanger et pour réaliser des projets…</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(2) en menant une recherche efficiente d’informations</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Recherche d'informations et soutien aux apprentissages :</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u="sng" dirty="0">
                <a:solidFill>
                  <a:srgbClr val="000000"/>
                </a:solidFill>
                <a:effectLst/>
                <a:latin typeface="Calibri" panose="020F0502020204030204" pitchFamily="34" charset="0"/>
              </a:rPr>
              <a:t>Progression </a:t>
            </a:r>
            <a:r>
              <a:rPr lang="fr-FR" sz="1800" b="0" i="0" dirty="0">
                <a:solidFill>
                  <a:srgbClr val="000000"/>
                </a:solidFill>
                <a:effectLst/>
                <a:latin typeface="Calibri" panose="020F0502020204030204" pitchFamily="34" charset="0"/>
              </a:rPr>
              <a:t>: Navigation et recherche de manière autonome, en utilisant les différentes techniques (syntaxe) proposées par les moteurs de recherche</a:t>
            </a:r>
            <a:r>
              <a:rPr lang="fr-FR" sz="1800" b="0" i="0" dirty="0">
                <a:solidFill>
                  <a:srgbClr val="000000"/>
                </a:solidFill>
                <a:effectLst/>
                <a:latin typeface="WordVisiCarriageReturn_MSFontService"/>
              </a:rPr>
              <a:t> </a:t>
            </a:r>
            <a:br>
              <a:rPr lang="fr-FR" sz="1800" b="0" i="0" dirty="0">
                <a:solidFill>
                  <a:srgbClr val="000000"/>
                </a:solidFill>
                <a:effectLst/>
                <a:latin typeface="WordVisiCarriageReturn_MSFontService"/>
              </a:rPr>
            </a:br>
            <a:r>
              <a:rPr lang="fr-FR" sz="1800" b="0" i="0" dirty="0">
                <a:solidFill>
                  <a:srgbClr val="000000"/>
                </a:solidFill>
                <a:effectLst/>
                <a:latin typeface="Calibri" panose="020F0502020204030204" pitchFamily="34" charset="0"/>
              </a:rPr>
              <a:t>Attente fondamentale : L’élève recherche des informations en utilisant des techniques efficientes de manière autonome</a:t>
            </a:r>
            <a:endParaRPr lang="fr-FR" dirty="0"/>
          </a:p>
          <a:p>
            <a:r>
              <a:rPr lang="fr-FR" dirty="0"/>
              <a:t>A disposition sur Moodle</a:t>
            </a: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13</a:t>
            </a:fld>
            <a:endParaRPr lang="fr-FR"/>
          </a:p>
        </p:txBody>
      </p:sp>
    </p:spTree>
    <p:extLst>
      <p:ext uri="{BB962C8B-B14F-4D97-AF65-F5344CB8AC3E}">
        <p14:creationId xmlns:p14="http://schemas.microsoft.com/office/powerpoint/2010/main" val="133646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b="0" i="0" dirty="0">
                <a:solidFill>
                  <a:srgbClr val="242424"/>
                </a:solidFill>
                <a:effectLst/>
                <a:latin typeface="-apple-system"/>
              </a:rPr>
              <a:t>L’</a:t>
            </a:r>
            <a:r>
              <a:rPr lang="fr-CH" b="0" i="0" dirty="0" err="1">
                <a:solidFill>
                  <a:srgbClr val="242424"/>
                </a:solidFill>
                <a:effectLst/>
                <a:latin typeface="-apple-system"/>
              </a:rPr>
              <a:t>iimportance</a:t>
            </a:r>
            <a:r>
              <a:rPr lang="fr-CH" b="0" i="0" dirty="0">
                <a:solidFill>
                  <a:srgbClr val="242424"/>
                </a:solidFill>
                <a:effectLst/>
                <a:latin typeface="-apple-system"/>
              </a:rPr>
              <a:t> d’une formation des adolescents à l’évaluation de l’information:  pas seulement à cause des fake news, mais aussi tout simplement en raison de la multiplicité de sources disponibles et leur hétérogénéité, qui demandent de faire le tri sur les infos (d’autant que sur internet, le poids de l’évaluation est à la charge de l’utilisateur)- Ce qui exige de développer un « ensemble de compétences complexes qui reposent sur l’autonomie de jugement  (Serres, 2012) » (p. 199)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b="0" i="0" dirty="0">
              <a:solidFill>
                <a:srgbClr val="242424"/>
              </a:solidFill>
              <a:effectLst/>
              <a:latin typeface="-apple-system"/>
            </a:endParaRPr>
          </a:p>
          <a:p>
            <a:r>
              <a:rPr lang="fr-FR" dirty="0"/>
              <a:t>Au niveau du PER, la construction d’un esprit critique est présent dans les Capacités transversales (Démarche </a:t>
            </a:r>
            <a:r>
              <a:rPr lang="fr-FR" dirty="0" err="1"/>
              <a:t>réfexive</a:t>
            </a:r>
            <a:r>
              <a:rPr lang="fr-FR" dirty="0"/>
              <a:t>). Elle est très fortement ancrée dans le PERNUM notamment au travers du traitement de la thématique des Fake News. </a:t>
            </a:r>
          </a:p>
          <a:p>
            <a:r>
              <a:rPr lang="fr-FR" dirty="0"/>
              <a:t>Dans ce séminaire, nous traiterons de 2 aspects de la construction et de la mise en action de l’esprit critique des élèves : </a:t>
            </a:r>
          </a:p>
          <a:p>
            <a:r>
              <a:rPr lang="fr-FR" dirty="0"/>
              <a:t>L’analyse du message médiatique</a:t>
            </a:r>
          </a:p>
          <a:p>
            <a:r>
              <a:rPr lang="fr-FR" dirty="0"/>
              <a:t>L’usage des outils de recherche d’information</a:t>
            </a: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2</a:t>
            </a:fld>
            <a:endParaRPr lang="fr-FR"/>
          </a:p>
        </p:txBody>
      </p:sp>
    </p:spTree>
    <p:extLst>
      <p:ext uri="{BB962C8B-B14F-4D97-AF65-F5344CB8AC3E}">
        <p14:creationId xmlns:p14="http://schemas.microsoft.com/office/powerpoint/2010/main" val="221214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retrouve ici, l’esprit critique au cœur des recommandations du Département au travers de la charte d’Education Numérique qui sera prochainement diffusé dans les classes (</a:t>
            </a:r>
            <a:r>
              <a:rPr lang="fr-FR" dirty="0" err="1"/>
              <a:t>cf</a:t>
            </a:r>
            <a:r>
              <a:rPr lang="fr-FR" dirty="0"/>
              <a:t> BD). C’est l’occasion de revenir en début de formation sur des constats concernant les compétences des élèves en terme d’évaluation de l’information. </a:t>
            </a:r>
          </a:p>
          <a:p>
            <a:endParaRPr lang="fr-FR" dirty="0"/>
          </a:p>
          <a:p>
            <a:br>
              <a:rPr lang="fr-FR" dirty="0"/>
            </a:br>
            <a:endParaRPr lang="fr-FR" dirty="0"/>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3</a:t>
            </a:fld>
            <a:endParaRPr lang="fr-FR"/>
          </a:p>
        </p:txBody>
      </p:sp>
    </p:spTree>
    <p:extLst>
      <p:ext uri="{BB962C8B-B14F-4D97-AF65-F5344CB8AC3E}">
        <p14:creationId xmlns:p14="http://schemas.microsoft.com/office/powerpoint/2010/main" val="14936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Arial" panose="020B0604020202020204" pitchFamily="34" charset="0"/>
              <a:buNone/>
            </a:pPr>
            <a:endParaRPr lang="fr-CH" sz="1800" b="0" i="0" dirty="0">
              <a:solidFill>
                <a:srgbClr val="242424"/>
              </a:solidFill>
              <a:effectLst/>
              <a:latin typeface="-apple-system"/>
            </a:endParaRPr>
          </a:p>
          <a:p>
            <a:pPr algn="l">
              <a:buFont typeface="Arial" panose="020B0604020202020204" pitchFamily="34" charset="0"/>
              <a:buChar char="•"/>
            </a:pPr>
            <a:r>
              <a:rPr lang="fr-CH" sz="1800" b="0" i="0" dirty="0">
                <a:solidFill>
                  <a:srgbClr val="242424"/>
                </a:solidFill>
                <a:effectLst/>
                <a:latin typeface="-apple-system"/>
              </a:rPr>
              <a:t>Les pratiques informationnelles exigent des compétences en lecture et compréhension de textes qui peuvent être faibles chez certains ados alors que la recherche et l’évaluation de l’information sont sans doute dépendantes de ces compétences en décodage et compréhension, d’autant plus que la lecture en ligne est plus exigeante que la lecture sur papier</a:t>
            </a:r>
            <a:endParaRPr lang="fr-CH" b="0" i="0" dirty="0">
              <a:solidFill>
                <a:srgbClr val="242424"/>
              </a:solidFill>
              <a:effectLst/>
              <a:latin typeface="-apple-system"/>
            </a:endParaRPr>
          </a:p>
          <a:p>
            <a:pPr algn="l">
              <a:buFont typeface="Arial" panose="020B0604020202020204" pitchFamily="34" charset="0"/>
              <a:buChar char="•"/>
            </a:pPr>
            <a:r>
              <a:rPr lang="fr-CH" sz="1800" b="0" i="0" dirty="0">
                <a:solidFill>
                  <a:srgbClr val="242424"/>
                </a:solidFill>
                <a:effectLst/>
                <a:latin typeface="-apple-system"/>
              </a:rPr>
              <a:t>Ce n’est pas parce qu’on dispose d’outils de recherche d’information puissants (moteurs de recherche, liens hypertextes, fonction Rechercher dans une page donnée) qu’on arrive comme utilisateur à répondre de manière satisfaisante aux besoins d’information</a:t>
            </a:r>
            <a:endParaRPr lang="fr-CH" b="0" i="0" dirty="0">
              <a:solidFill>
                <a:srgbClr val="242424"/>
              </a:solidFill>
              <a:effectLst/>
              <a:latin typeface="-apple-system"/>
            </a:endParaRPr>
          </a:p>
          <a:p>
            <a:pPr algn="l">
              <a:buFont typeface="Arial" panose="020B0604020202020204" pitchFamily="34" charset="0"/>
              <a:buChar char="•"/>
            </a:pPr>
            <a:r>
              <a:rPr lang="fr-CH" sz="1800" b="0" i="0" dirty="0">
                <a:solidFill>
                  <a:srgbClr val="242424"/>
                </a:solidFill>
                <a:effectLst/>
                <a:latin typeface="-apple-system"/>
              </a:rPr>
              <a:t>Les adolescents ne développent pas spontanément des modes de raisonnement adaptés à l’usage des informations numériques : ils sont souvent démunis face à des informations dont ils sont moins familiers, en contexte d’étude.</a:t>
            </a:r>
            <a:endParaRPr lang="fr-CH" b="0" i="0" dirty="0">
              <a:solidFill>
                <a:srgbClr val="242424"/>
              </a:solidFill>
              <a:effectLst/>
              <a:latin typeface="-apple-system"/>
            </a:endParaRPr>
          </a:p>
          <a:p>
            <a:pPr algn="l">
              <a:buFont typeface="Arial" panose="020B0604020202020204" pitchFamily="34" charset="0"/>
              <a:buChar char="•"/>
            </a:pPr>
            <a:r>
              <a:rPr lang="fr-CH" sz="1800" b="0" i="0" dirty="0">
                <a:solidFill>
                  <a:srgbClr val="242424"/>
                </a:solidFill>
                <a:effectLst/>
                <a:latin typeface="-apple-system"/>
              </a:rPr>
              <a:t>Des ados de 15 ans peuvent avoir un raisonnement assez poussé sur l’importance de l’évaluation des sources d’information, mais, spontanément, devant des sites diffusant des infos contradictoires, ils ne font pas attention aux indices de source pour évaluer la crédibilité des informations.</a:t>
            </a:r>
            <a:endParaRPr lang="fr-CH" b="0" i="0" dirty="0">
              <a:solidFill>
                <a:srgbClr val="242424"/>
              </a:solidFill>
              <a:effectLst/>
              <a:latin typeface="-apple-system"/>
            </a:endParaRPr>
          </a:p>
          <a:p>
            <a:pPr algn="l">
              <a:buFont typeface="Arial" panose="020B0604020202020204" pitchFamily="34" charset="0"/>
              <a:buChar char="•"/>
            </a:pPr>
            <a:r>
              <a:rPr lang="fr-CH" sz="1800" b="0" i="0" dirty="0">
                <a:solidFill>
                  <a:srgbClr val="242424"/>
                </a:solidFill>
                <a:effectLst/>
                <a:latin typeface="-apple-system"/>
              </a:rPr>
              <a:t>La simple interaction avec internet, les outils de recherche, ne suffit pas à « transformer les comportements des adolescents et rendre ces utilisateurs plus autonomes, capables de distinguer le vrai du faux, l’information de la manipulation, l’expertise de l’incompétence sur internet »</a:t>
            </a:r>
            <a:endParaRPr lang="fr-CH" b="0" i="0" dirty="0">
              <a:solidFill>
                <a:srgbClr val="242424"/>
              </a:solidFill>
              <a:effectLst/>
              <a:latin typeface="-apple-system"/>
            </a:endParaRPr>
          </a:p>
          <a:p>
            <a:endParaRPr lang="fr-FR" dirty="0"/>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4</a:t>
            </a:fld>
            <a:endParaRPr lang="fr-FR"/>
          </a:p>
        </p:txBody>
      </p:sp>
    </p:spTree>
    <p:extLst>
      <p:ext uri="{BB962C8B-B14F-4D97-AF65-F5344CB8AC3E}">
        <p14:creationId xmlns:p14="http://schemas.microsoft.com/office/powerpoint/2010/main" val="410059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Notre </a:t>
            </a:r>
            <a:r>
              <a:rPr lang="en-US" dirty="0" err="1">
                <a:cs typeface="Calibri"/>
              </a:rPr>
              <a:t>deuxième</a:t>
            </a:r>
            <a:r>
              <a:rPr lang="en-US" dirty="0">
                <a:cs typeface="Calibri"/>
              </a:rPr>
              <a:t> </a:t>
            </a:r>
            <a:r>
              <a:rPr lang="en-US" dirty="0" err="1">
                <a:cs typeface="Calibri"/>
              </a:rPr>
              <a:t>activité</a:t>
            </a:r>
            <a:r>
              <a:rPr lang="en-US" dirty="0">
                <a:cs typeface="Calibri"/>
              </a:rPr>
              <a:t> vise </a:t>
            </a:r>
            <a:r>
              <a:rPr lang="en-US" dirty="0" err="1">
                <a:cs typeface="Calibri"/>
              </a:rPr>
              <a:t>à</a:t>
            </a:r>
            <a:r>
              <a:rPr lang="en-US" dirty="0">
                <a:cs typeface="Calibri"/>
              </a:rPr>
              <a:t> </a:t>
            </a:r>
            <a:r>
              <a:rPr lang="en-US" dirty="0" err="1">
                <a:cs typeface="Calibri"/>
              </a:rPr>
              <a:t>comprendre</a:t>
            </a:r>
            <a:r>
              <a:rPr lang="en-US" dirty="0">
                <a:cs typeface="Calibri"/>
              </a:rPr>
              <a:t> les </a:t>
            </a:r>
            <a:r>
              <a:rPr lang="en-US" dirty="0" err="1">
                <a:cs typeface="Calibri"/>
              </a:rPr>
              <a:t>enjeux</a:t>
            </a:r>
            <a:r>
              <a:rPr lang="en-US" dirty="0">
                <a:cs typeface="Calibri"/>
              </a:rPr>
              <a:t> </a:t>
            </a:r>
            <a:r>
              <a:rPr lang="en-US" dirty="0" err="1">
                <a:cs typeface="Calibri"/>
              </a:rPr>
              <a:t>autour</a:t>
            </a:r>
            <a:r>
              <a:rPr lang="en-US" dirty="0">
                <a:cs typeface="Calibri"/>
              </a:rPr>
              <a:t> de la recherche </a:t>
            </a:r>
            <a:r>
              <a:rPr lang="en-US" dirty="0" err="1">
                <a:cs typeface="Calibri"/>
              </a:rPr>
              <a:t>d’information</a:t>
            </a:r>
            <a:r>
              <a:rPr lang="en-US" dirty="0">
                <a:cs typeface="Calibri"/>
              </a:rPr>
              <a:t>, un pratique très </a:t>
            </a:r>
            <a:r>
              <a:rPr lang="en-US" dirty="0" err="1">
                <a:cs typeface="Calibri"/>
              </a:rPr>
              <a:t>fréquente</a:t>
            </a:r>
            <a:r>
              <a:rPr lang="en-US" dirty="0">
                <a:cs typeface="Calibri"/>
              </a:rPr>
              <a:t> </a:t>
            </a:r>
            <a:r>
              <a:rPr lang="en-US" dirty="0" err="1">
                <a:cs typeface="Calibri"/>
              </a:rPr>
              <a:t>en</a:t>
            </a:r>
            <a:r>
              <a:rPr lang="en-US" dirty="0">
                <a:cs typeface="Calibri"/>
              </a:rPr>
              <a:t> </a:t>
            </a:r>
            <a:r>
              <a:rPr lang="en-US" dirty="0" err="1">
                <a:cs typeface="Calibri"/>
              </a:rPr>
              <a:t>classe</a:t>
            </a:r>
            <a:r>
              <a:rPr lang="en-US" dirty="0">
                <a:cs typeface="Calibri"/>
              </a:rPr>
              <a:t>, </a:t>
            </a:r>
            <a:r>
              <a:rPr lang="en-US" dirty="0" err="1">
                <a:cs typeface="Calibri"/>
              </a:rPr>
              <a:t>mais</a:t>
            </a:r>
            <a:r>
              <a:rPr lang="en-US" dirty="0">
                <a:cs typeface="Calibri"/>
              </a:rPr>
              <a:t> don’t les </a:t>
            </a:r>
            <a:r>
              <a:rPr lang="en-US" dirty="0" err="1">
                <a:cs typeface="Calibri"/>
              </a:rPr>
              <a:t>mécanismes</a:t>
            </a:r>
            <a:r>
              <a:rPr lang="en-US" dirty="0">
                <a:cs typeface="Calibri"/>
              </a:rPr>
              <a:t> </a:t>
            </a:r>
            <a:r>
              <a:rPr lang="en-US" dirty="0" err="1">
                <a:cs typeface="Calibri"/>
              </a:rPr>
              <a:t>restent</a:t>
            </a:r>
            <a:r>
              <a:rPr lang="en-US" dirty="0">
                <a:cs typeface="Calibri"/>
              </a:rPr>
              <a:t> </a:t>
            </a:r>
            <a:r>
              <a:rPr lang="en-US" dirty="0" err="1">
                <a:cs typeface="Calibri"/>
              </a:rPr>
              <a:t>souvent</a:t>
            </a:r>
            <a:r>
              <a:rPr lang="en-US" dirty="0">
                <a:cs typeface="Calibri"/>
              </a:rPr>
              <a:t> </a:t>
            </a:r>
            <a:r>
              <a:rPr lang="en-US" dirty="0" err="1">
                <a:cs typeface="Calibri"/>
              </a:rPr>
              <a:t>insoupçonnés</a:t>
            </a:r>
            <a:r>
              <a:rPr lang="en-US" dirty="0">
                <a:cs typeface="Calibri"/>
              </a:rPr>
              <a:t> des </a:t>
            </a:r>
            <a:r>
              <a:rPr lang="en-US" dirty="0" err="1">
                <a:cs typeface="Calibri"/>
              </a:rPr>
              <a:t>élèves</a:t>
            </a:r>
            <a:r>
              <a:rPr lang="en-US" dirty="0">
                <a:cs typeface="Calibri"/>
              </a:rPr>
              <a:t>. Nous </a:t>
            </a:r>
            <a:r>
              <a:rPr lang="en-US" dirty="0" err="1">
                <a:cs typeface="Calibri"/>
              </a:rPr>
              <a:t>cherchons</a:t>
            </a:r>
            <a:r>
              <a:rPr lang="en-US" dirty="0">
                <a:cs typeface="Calibri"/>
              </a:rPr>
              <a:t> </a:t>
            </a:r>
            <a:r>
              <a:rPr lang="en-US" dirty="0" err="1">
                <a:cs typeface="Calibri"/>
              </a:rPr>
              <a:t>à</a:t>
            </a:r>
            <a:r>
              <a:rPr lang="en-US" dirty="0">
                <a:cs typeface="Calibri"/>
              </a:rPr>
              <a:t> savoir dans un </a:t>
            </a:r>
            <a:r>
              <a:rPr lang="en-US" dirty="0" err="1">
                <a:cs typeface="Calibri"/>
              </a:rPr>
              <a:t>jusqu’où</a:t>
            </a:r>
            <a:r>
              <a:rPr lang="en-US" dirty="0">
                <a:cs typeface="Calibri"/>
              </a:rPr>
              <a:t> la recherche de </a:t>
            </a:r>
            <a:r>
              <a:rPr lang="en-US" dirty="0" err="1">
                <a:cs typeface="Calibri"/>
              </a:rPr>
              <a:t>l’information</a:t>
            </a:r>
            <a:r>
              <a:rPr lang="en-US" dirty="0">
                <a:cs typeface="Calibri"/>
              </a:rPr>
              <a:t> </a:t>
            </a:r>
            <a:r>
              <a:rPr lang="en-US" dirty="0" err="1">
                <a:cs typeface="Calibri"/>
              </a:rPr>
              <a:t>peut</a:t>
            </a:r>
            <a:r>
              <a:rPr lang="en-US" dirty="0">
                <a:cs typeface="Calibri"/>
              </a:rPr>
              <a:t> </a:t>
            </a:r>
            <a:r>
              <a:rPr lang="en-US" dirty="0" err="1">
                <a:cs typeface="Calibri"/>
              </a:rPr>
              <a:t>elle</a:t>
            </a:r>
            <a:r>
              <a:rPr lang="en-US" dirty="0">
                <a:cs typeface="Calibri"/>
              </a:rPr>
              <a:t> </a:t>
            </a:r>
            <a:r>
              <a:rPr lang="en-US" dirty="0" err="1">
                <a:cs typeface="Calibri"/>
              </a:rPr>
              <a:t>être</a:t>
            </a:r>
            <a:r>
              <a:rPr lang="en-US" dirty="0">
                <a:cs typeface="Calibri"/>
              </a:rPr>
              <a:t> </a:t>
            </a:r>
            <a:r>
              <a:rPr lang="en-US" dirty="0" err="1">
                <a:cs typeface="Calibri"/>
              </a:rPr>
              <a:t>déleguée</a:t>
            </a:r>
            <a:r>
              <a:rPr lang="en-US" dirty="0">
                <a:cs typeface="Calibri"/>
              </a:rPr>
              <a:t> </a:t>
            </a:r>
            <a:r>
              <a:rPr lang="en-US" dirty="0" err="1">
                <a:cs typeface="Calibri"/>
              </a:rPr>
              <a:t>à</a:t>
            </a:r>
            <a:r>
              <a:rPr lang="en-US" dirty="0">
                <a:cs typeface="Calibri"/>
              </a:rPr>
              <a:t> la machine. </a:t>
            </a:r>
          </a:p>
          <a:p>
            <a:endParaRPr lang="en-US" dirty="0">
              <a:cs typeface="Calibri"/>
            </a:endParaRPr>
          </a:p>
          <a:p>
            <a:pPr algn="l" rtl="0" fontAlgn="base"/>
            <a:r>
              <a:rPr lang="fr-FR" sz="1800" b="0" i="0" u="none" strike="noStrike" dirty="0">
                <a:solidFill>
                  <a:srgbClr val="000000"/>
                </a:solidFill>
                <a:effectLst/>
                <a:latin typeface="Calibri" panose="020F0502020204030204" pitchFamily="34" charset="0"/>
              </a:rPr>
              <a:t>un moteur de recherche est constitué d’une base de données (ou index) de contenus liés entre eux. Ainsi, lorsque l’on effectue une recherche avec un mot-clé, le moteur de recherche va se servir de cet index et d’un algorithme de classement pour nous proposer plusieurs résultats à notre recherche.</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r>
              <a:rPr lang="en-US" dirty="0" err="1">
                <a:cs typeface="Calibri"/>
              </a:rPr>
              <a:t>Voir</a:t>
            </a:r>
            <a:r>
              <a:rPr lang="en-US" dirty="0">
                <a:cs typeface="Calibri"/>
              </a:rPr>
              <a:t> </a:t>
            </a:r>
            <a:r>
              <a:rPr lang="en-US" dirty="0" err="1">
                <a:cs typeface="Calibri"/>
              </a:rPr>
              <a:t>aussi</a:t>
            </a:r>
            <a:r>
              <a:rPr lang="en-US" dirty="0">
                <a:cs typeface="Calibri"/>
              </a:rPr>
              <a:t> la </a:t>
            </a:r>
            <a:r>
              <a:rPr lang="en-US" dirty="0" err="1">
                <a:cs typeface="Calibri"/>
              </a:rPr>
              <a:t>vidéo</a:t>
            </a:r>
            <a:r>
              <a:rPr lang="en-US" dirty="0">
                <a:cs typeface="Calibri"/>
              </a:rPr>
              <a:t> : </a:t>
            </a:r>
            <a:r>
              <a:rPr lang="en-US" dirty="0">
                <a:hlinkClick r:id="rId3"/>
              </a:rPr>
              <a:t>https://www.youtube.com/watch?v=pMywV9ZLS4M</a:t>
            </a:r>
            <a:r>
              <a:rPr lang="en-US" dirty="0"/>
              <a:t> (</a:t>
            </a:r>
            <a:r>
              <a:rPr lang="en-US" dirty="0" err="1"/>
              <a:t>mais</a:t>
            </a:r>
            <a:r>
              <a:rPr lang="en-US" dirty="0"/>
              <a:t> date déjà de 2014) : </a:t>
            </a:r>
            <a:r>
              <a:rPr lang="en-US" dirty="0" err="1"/>
              <a:t>l'ajouter</a:t>
            </a:r>
            <a:r>
              <a:rPr lang="en-US" dirty="0"/>
              <a:t> dans les </a:t>
            </a:r>
            <a:r>
              <a:rPr lang="en-US" dirty="0" err="1"/>
              <a:t>ressources</a:t>
            </a:r>
            <a:r>
              <a:rPr lang="en-US" dirty="0"/>
              <a:t> pour le </a:t>
            </a:r>
            <a:r>
              <a:rPr lang="en-US" dirty="0" err="1"/>
              <a:t>cours</a:t>
            </a:r>
            <a:r>
              <a:rPr lang="en-US" dirty="0"/>
              <a:t> ?</a:t>
            </a:r>
            <a:endParaRPr lang="en-US" dirty="0">
              <a:cs typeface="Calibri"/>
            </a:endParaRP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5</a:t>
            </a:fld>
            <a:endParaRPr lang="fr-FR"/>
          </a:p>
        </p:txBody>
      </p:sp>
    </p:spTree>
    <p:extLst>
      <p:ext uri="{BB962C8B-B14F-4D97-AF65-F5344CB8AC3E}">
        <p14:creationId xmlns:p14="http://schemas.microsoft.com/office/powerpoint/2010/main" val="293528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000000"/>
                </a:solidFill>
                <a:effectLst/>
                <a:latin typeface="Calibri" panose="020F0502020204030204" pitchFamily="34" charset="0"/>
              </a:rPr>
              <a:t>Le moteur de recherche utilise des “robots d’indexation” (qui sont également des logiciels) pour parcourir l’ensemble des ressources présentes dans le Web et pour les “indexer” (comprendre : classer, ordonner, ranger). Et c’est grâce à ce “rangement” (ou, pour être plus précis, grâce à cet algorithme de rangement) que l’on va retrouver des résultats eux-mêmes ordonnés.</a:t>
            </a:r>
          </a:p>
          <a:p>
            <a:endParaRPr lang="fr-FR" b="0" i="0" dirty="0">
              <a:solidFill>
                <a:srgbClr val="000000"/>
              </a:solidFill>
              <a:effectLst/>
              <a:latin typeface="Calibri" panose="020F0502020204030204" pitchFamily="34" charset="0"/>
            </a:endParaRPr>
          </a:p>
          <a:p>
            <a:pPr algn="l" rtl="0" fontAlgn="base">
              <a:buFont typeface="+mj-lt"/>
              <a:buAutoNum type="arabicPeriod"/>
            </a:pPr>
            <a:r>
              <a:rPr lang="fr-FR" sz="1200" b="1" i="0" u="none" strike="noStrike" dirty="0">
                <a:solidFill>
                  <a:srgbClr val="000000"/>
                </a:solidFill>
                <a:effectLst/>
                <a:latin typeface="Calibri" panose="020F0502020204030204" pitchFamily="34" charset="0"/>
              </a:rPr>
              <a:t>Collecte d’information sur le web par ses robots (spider, crawler) = araignée métaphore de la toile :-) </a:t>
            </a:r>
            <a:r>
              <a:rPr lang="fr-FR" sz="1200" b="0" i="0" u="none" strike="noStrike" dirty="0">
                <a:solidFill>
                  <a:srgbClr val="000000"/>
                </a:solidFill>
                <a:effectLst/>
                <a:latin typeface="Calibri" panose="020F0502020204030204" pitchFamily="34" charset="0"/>
              </a:rPr>
              <a:t>Les moteurs de recherche utilisent des robots, aussi appelés web spiders ou </a:t>
            </a:r>
            <a:r>
              <a:rPr lang="fr-FR" sz="1200" b="0" i="0" u="none" strike="noStrike" dirty="0" err="1">
                <a:solidFill>
                  <a:srgbClr val="000000"/>
                </a:solidFill>
                <a:effectLst/>
                <a:latin typeface="Calibri" panose="020F0502020204030204" pitchFamily="34" charset="0"/>
              </a:rPr>
              <a:t>crawlers</a:t>
            </a:r>
            <a:r>
              <a:rPr lang="fr-FR" sz="1200" b="0" i="0" u="none" strike="noStrike" dirty="0">
                <a:solidFill>
                  <a:srgbClr val="000000"/>
                </a:solidFill>
                <a:effectLst/>
                <a:latin typeface="Calibri" panose="020F0502020204030204" pitchFamily="34" charset="0"/>
              </a:rPr>
              <a:t>, qui suivent les liens qu’ils trouvent sur internet. Durant leur parcours, certaines ressources seront indexées et d’autres seront rejetées ou mise en retrait de l’index</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mj-lt"/>
              <a:buAutoNum type="arabicPeriod"/>
            </a:pPr>
            <a:r>
              <a:rPr lang="fr-FR" sz="1200" b="1" i="0" u="none" strike="noStrike" dirty="0">
                <a:solidFill>
                  <a:srgbClr val="000000"/>
                </a:solidFill>
                <a:effectLst/>
                <a:latin typeface="Calibri" panose="020F0502020204030204" pitchFamily="34" charset="0"/>
              </a:rPr>
              <a:t>Indexation de contenus = création de la bases de données.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fr-FR" sz="1200" b="0" i="0" u="none" strike="noStrike" dirty="0">
                <a:solidFill>
                  <a:srgbClr val="000000"/>
                </a:solidFill>
                <a:effectLst/>
                <a:latin typeface="Calibri" panose="020F0502020204030204" pitchFamily="34" charset="0"/>
              </a:rPr>
              <a:t>Le contenu de chaque page web parcourue est analysé pour déterminer comment l’indexer. Les informations recueillies sont alors conservées dans une base de données. Lors de l’indexation d’une page internet, l’outil donne une valeur à chaque terme significatif. Cette valeur, ce poids, dépend de l’importance relative de ce mot clé dans le document (utilisation dans le titre, mise en évidence, fréquence d’utilisation, …, ancres des liens menant vers la page, popularité, signaux d’intérêt d’autres sites,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6</a:t>
            </a:fld>
            <a:endParaRPr lang="fr-FR"/>
          </a:p>
        </p:txBody>
      </p:sp>
    </p:spTree>
    <p:extLst>
      <p:ext uri="{BB962C8B-B14F-4D97-AF65-F5344CB8AC3E}">
        <p14:creationId xmlns:p14="http://schemas.microsoft.com/office/powerpoint/2010/main" val="64495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cs typeface="Calibri"/>
              </a:rPr>
              <a:t>Pour explorer les enjeux de l’</a:t>
            </a:r>
            <a:r>
              <a:rPr lang="fr-FR" noProof="0" dirty="0" err="1">
                <a:cs typeface="Calibri"/>
              </a:rPr>
              <a:t>utilization</a:t>
            </a:r>
            <a:r>
              <a:rPr lang="fr-FR" noProof="0" dirty="0">
                <a:cs typeface="Calibri"/>
              </a:rPr>
              <a:t> des moteurs de recherche, nous vous proposons de devenir un moteur de recherche. </a:t>
            </a:r>
          </a:p>
          <a:p>
            <a:endParaRPr lang="fr-FR" noProof="0" dirty="0">
              <a:cs typeface="Calibri"/>
            </a:endParaRPr>
          </a:p>
          <a:p>
            <a:r>
              <a:rPr lang="fr-FR" noProof="0" dirty="0">
                <a:cs typeface="Calibri"/>
              </a:rPr>
              <a:t>Repartir les participants en 4 groupes. (pas besoin de ordinateurs)</a:t>
            </a:r>
          </a:p>
          <a:p>
            <a:endParaRPr lang="fr-FR" noProof="0" dirty="0">
              <a:cs typeface="Calibri"/>
            </a:endParaRPr>
          </a:p>
          <a:p>
            <a:r>
              <a:rPr lang="fr-FR" noProof="0" dirty="0">
                <a:cs typeface="Calibri"/>
              </a:rPr>
              <a:t>Consigne: chaque groupe va recevoir une identité de moteur de recherche et un critère de classement. Vous jouez donc le rôle de l’</a:t>
            </a:r>
            <a:r>
              <a:rPr lang="fr-FR" noProof="0" dirty="0" err="1">
                <a:cs typeface="Calibri"/>
              </a:rPr>
              <a:t>agorithme</a:t>
            </a:r>
            <a:r>
              <a:rPr lang="fr-FR" noProof="0" dirty="0">
                <a:cs typeface="Calibri"/>
              </a:rPr>
              <a:t>. </a:t>
            </a:r>
          </a:p>
          <a:p>
            <a:r>
              <a:rPr lang="fr-FR" noProof="0" dirty="0">
                <a:cs typeface="Calibri"/>
              </a:rPr>
              <a:t>Vous aurez à disposition un index qui sera le même pour tous. </a:t>
            </a:r>
          </a:p>
          <a:p>
            <a:r>
              <a:rPr lang="fr-FR" noProof="0" dirty="0">
                <a:cs typeface="Calibri"/>
              </a:rPr>
              <a:t>Cet Index référence les mots clés de différents sites dont vous avez également des copies.</a:t>
            </a:r>
          </a:p>
          <a:p>
            <a:endParaRPr lang="fr-FR" noProof="0" dirty="0">
              <a:cs typeface="Calibri"/>
            </a:endParaRPr>
          </a:p>
          <a:p>
            <a:r>
              <a:rPr lang="fr-FR" noProof="0" dirty="0">
                <a:cs typeface="Calibri"/>
              </a:rPr>
              <a:t>Nous allons affiché plusieurs mots clés, pour chaque recherche vous devez classer les différents sites et restituer ce classement dans la liste à disposition. </a:t>
            </a:r>
          </a:p>
          <a:p>
            <a:r>
              <a:rPr lang="fr-FR" noProof="0" dirty="0">
                <a:cs typeface="Calibri"/>
              </a:rPr>
              <a:t>Ce classement tient compte :</a:t>
            </a:r>
          </a:p>
          <a:p>
            <a:pPr marL="171450" indent="-171450">
              <a:buFont typeface="Arial" panose="020B0604020202020204" pitchFamily="34" charset="0"/>
              <a:buChar char="•"/>
            </a:pPr>
            <a:r>
              <a:rPr lang="fr-FR" noProof="0" dirty="0">
                <a:cs typeface="Calibri"/>
              </a:rPr>
              <a:t>Du nombre de mots clés présents. En premier les sites comptant les 2 mots clés, puis le 1er et ensuite le 2eme. </a:t>
            </a:r>
          </a:p>
          <a:p>
            <a:pPr marL="171450" indent="-171450">
              <a:buFont typeface="Arial" panose="020B0604020202020204" pitchFamily="34" charset="0"/>
              <a:buChar char="•"/>
            </a:pPr>
            <a:r>
              <a:rPr lang="fr-FR" noProof="0" dirty="0">
                <a:cs typeface="Calibri"/>
              </a:rPr>
              <a:t>Du critère de votre moteur de recherche. </a:t>
            </a:r>
          </a:p>
          <a:p>
            <a:pPr marL="0" indent="0">
              <a:buFont typeface="Arial" panose="020B0604020202020204" pitchFamily="34" charset="0"/>
              <a:buNone/>
            </a:pPr>
            <a:endParaRPr lang="fr-FR" noProof="0" dirty="0">
              <a:cs typeface="Calibri"/>
            </a:endParaRPr>
          </a:p>
          <a:p>
            <a:pPr marL="0" indent="0">
              <a:buFont typeface="Arial" panose="020B0604020202020204" pitchFamily="34" charset="0"/>
              <a:buNone/>
            </a:pPr>
            <a:r>
              <a:rPr lang="fr-FR" noProof="0" dirty="0">
                <a:cs typeface="Calibri"/>
              </a:rPr>
              <a:t>Distribution du matériel et lancement de l’activité</a:t>
            </a:r>
          </a:p>
          <a:p>
            <a:pPr marL="0" indent="0">
              <a:buFont typeface="Arial" panose="020B0604020202020204" pitchFamily="34" charset="0"/>
              <a:buNone/>
            </a:pPr>
            <a:endParaRPr lang="fr-FR" noProof="0" dirty="0">
              <a:cs typeface="Calibri"/>
            </a:endParaRPr>
          </a:p>
          <a:p>
            <a:pPr marL="0" indent="0">
              <a:buFont typeface="Arial" panose="020B0604020202020204" pitchFamily="34" charset="0"/>
              <a:buNone/>
            </a:pPr>
            <a:r>
              <a:rPr lang="fr-FR" noProof="0" dirty="0">
                <a:cs typeface="Calibri"/>
              </a:rPr>
              <a:t>Note pour les formatrices et formateurs: Lors du classement, les critères peuvent interroger les étudiants (est-ce que le club de sport est aussi crédible que l’école). Il est </a:t>
            </a:r>
            <a:r>
              <a:rPr lang="fr-FR" noProof="0" dirty="0" err="1">
                <a:cs typeface="Calibri"/>
              </a:rPr>
              <a:t>interessant</a:t>
            </a:r>
            <a:r>
              <a:rPr lang="fr-FR" noProof="0" dirty="0">
                <a:cs typeface="Calibri"/>
              </a:rPr>
              <a:t> pour chaque recherche de relever ces questionnement qui avec des élèves permet d’ouvrir sur leur représentation et de préparer la phase d’analyse des résultats. </a:t>
            </a:r>
          </a:p>
          <a:p>
            <a:endParaRPr lang="fr-FR" noProof="0" dirty="0">
              <a:cs typeface="Calibri"/>
            </a:endParaRPr>
          </a:p>
          <a:p>
            <a:r>
              <a:rPr lang="fr-FR" noProof="0" dirty="0">
                <a:cs typeface="Calibri"/>
              </a:rPr>
              <a:t>Critères : </a:t>
            </a:r>
          </a:p>
          <a:p>
            <a:pPr marL="171450" indent="-171450">
              <a:buFont typeface="Arial" panose="020B0604020202020204" pitchFamily="34" charset="0"/>
              <a:buChar char="•"/>
            </a:pPr>
            <a:r>
              <a:rPr lang="fr-FR" noProof="0" dirty="0">
                <a:cs typeface="Calibri"/>
              </a:rPr>
              <a:t>Plusieurs images</a:t>
            </a:r>
          </a:p>
          <a:p>
            <a:pPr marL="171450" indent="-171450">
              <a:buFont typeface="Arial" panose="020B0604020202020204" pitchFamily="34" charset="0"/>
              <a:buChar char="•"/>
            </a:pPr>
            <a:r>
              <a:rPr lang="fr-FR" noProof="0" dirty="0">
                <a:cs typeface="Calibri"/>
              </a:rPr>
              <a:t>Institutionnel - (</a:t>
            </a:r>
            <a:r>
              <a:rPr lang="fr-FR" noProof="0" dirty="0" err="1">
                <a:cs typeface="Calibri"/>
              </a:rPr>
              <a:t>ecole</a:t>
            </a:r>
            <a:r>
              <a:rPr lang="fr-FR" noProof="0" dirty="0">
                <a:cs typeface="Calibri"/>
              </a:rPr>
              <a:t>) - site commerciaux - </a:t>
            </a:r>
            <a:r>
              <a:rPr lang="fr-FR" noProof="0" dirty="0" err="1">
                <a:cs typeface="Calibri"/>
              </a:rPr>
              <a:t>credibilité</a:t>
            </a:r>
            <a:r>
              <a:rPr lang="fr-FR" noProof="0" dirty="0">
                <a:cs typeface="Calibri"/>
              </a:rPr>
              <a:t> </a:t>
            </a:r>
          </a:p>
          <a:p>
            <a:pPr marL="171450" indent="-171450">
              <a:buFont typeface="Arial" panose="020B0604020202020204" pitchFamily="34" charset="0"/>
              <a:buChar char="•"/>
            </a:pPr>
            <a:r>
              <a:rPr lang="fr-FR" noProof="0" dirty="0">
                <a:cs typeface="Calibri"/>
              </a:rPr>
              <a:t>Communautaire - état - </a:t>
            </a:r>
            <a:r>
              <a:rPr lang="fr-FR" noProof="0" dirty="0" err="1">
                <a:cs typeface="Calibri"/>
              </a:rPr>
              <a:t>economique</a:t>
            </a:r>
            <a:r>
              <a:rPr lang="fr-FR" noProof="0" dirty="0">
                <a:cs typeface="Calibri"/>
              </a:rPr>
              <a:t> - objectif du site </a:t>
            </a:r>
          </a:p>
          <a:p>
            <a:pPr marL="171450" indent="-171450">
              <a:buFont typeface="Arial" panose="020B0604020202020204" pitchFamily="34" charset="0"/>
              <a:buChar char="•"/>
            </a:pPr>
            <a:r>
              <a:rPr lang="fr-FR" noProof="0" dirty="0">
                <a:cs typeface="Calibri"/>
              </a:rPr>
              <a:t>Présence de date – date + récente</a:t>
            </a:r>
          </a:p>
          <a:p>
            <a:endParaRPr lang="fr-FR" noProof="0"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7</a:t>
            </a:fld>
            <a:endParaRPr lang="fr-FR"/>
          </a:p>
        </p:txBody>
      </p:sp>
    </p:spTree>
    <p:extLst>
      <p:ext uri="{BB962C8B-B14F-4D97-AF65-F5344CB8AC3E}">
        <p14:creationId xmlns:p14="http://schemas.microsoft.com/office/powerpoint/2010/main" val="271749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Un </a:t>
            </a:r>
            <a:r>
              <a:rPr lang="en-US" dirty="0" err="1">
                <a:cs typeface="Calibri"/>
              </a:rPr>
              <a:t>fois</a:t>
            </a:r>
            <a:r>
              <a:rPr lang="en-US" dirty="0">
                <a:cs typeface="Calibri"/>
              </a:rPr>
              <a:t> la recherche </a:t>
            </a:r>
            <a:r>
              <a:rPr lang="en-US" dirty="0" err="1">
                <a:cs typeface="Calibri"/>
              </a:rPr>
              <a:t>effectuée</a:t>
            </a:r>
            <a:r>
              <a:rPr lang="en-US" dirty="0">
                <a:cs typeface="Calibri"/>
              </a:rPr>
              <a:t> par les groups compare les </a:t>
            </a:r>
            <a:r>
              <a:rPr lang="en-US" dirty="0" err="1">
                <a:cs typeface="Calibri"/>
              </a:rPr>
              <a:t>resultats</a:t>
            </a:r>
            <a:r>
              <a:rPr lang="en-US" dirty="0">
                <a:cs typeface="Calibri"/>
              </a:rPr>
              <a:t>. </a:t>
            </a:r>
            <a:r>
              <a:rPr lang="en-US" dirty="0" err="1">
                <a:cs typeface="Calibri"/>
              </a:rPr>
              <a:t>Seuls</a:t>
            </a:r>
            <a:r>
              <a:rPr lang="en-US" dirty="0">
                <a:cs typeface="Calibri"/>
              </a:rPr>
              <a:t> les 4 premiers </a:t>
            </a:r>
            <a:r>
              <a:rPr lang="en-US" dirty="0" err="1">
                <a:cs typeface="Calibri"/>
              </a:rPr>
              <a:t>sont</a:t>
            </a:r>
            <a:r>
              <a:rPr lang="en-US" dirty="0">
                <a:cs typeface="Calibri"/>
              </a:rPr>
              <a:t> pris </a:t>
            </a:r>
            <a:r>
              <a:rPr lang="en-US" dirty="0" err="1">
                <a:cs typeface="Calibri"/>
              </a:rPr>
              <a:t>en</a:t>
            </a:r>
            <a:r>
              <a:rPr lang="en-US" dirty="0">
                <a:cs typeface="Calibri"/>
              </a:rPr>
              <a:t> </a:t>
            </a:r>
            <a:r>
              <a:rPr lang="en-US" dirty="0" err="1">
                <a:cs typeface="Calibri"/>
              </a:rPr>
              <a:t>compte</a:t>
            </a:r>
            <a:r>
              <a:rPr lang="en-US" dirty="0">
                <a:cs typeface="Calibri"/>
              </a:rPr>
              <a:t>. </a:t>
            </a:r>
          </a:p>
          <a:p>
            <a:endParaRPr lang="en-US" dirty="0">
              <a:cs typeface="Calibri"/>
            </a:endParaRPr>
          </a:p>
          <a:p>
            <a:r>
              <a:rPr lang="en-US" dirty="0" err="1">
                <a:cs typeface="Calibri"/>
              </a:rPr>
              <a:t>Certains</a:t>
            </a:r>
            <a:r>
              <a:rPr lang="en-US" dirty="0">
                <a:cs typeface="Calibri"/>
              </a:rPr>
              <a:t> </a:t>
            </a:r>
            <a:r>
              <a:rPr lang="en-US" dirty="0" err="1">
                <a:cs typeface="Calibri"/>
              </a:rPr>
              <a:t>résultats</a:t>
            </a:r>
            <a:r>
              <a:rPr lang="en-US" dirty="0">
                <a:cs typeface="Calibri"/>
              </a:rPr>
              <a:t> </a:t>
            </a:r>
            <a:r>
              <a:rPr lang="en-US" dirty="0" err="1">
                <a:cs typeface="Calibri"/>
              </a:rPr>
              <a:t>peuvent</a:t>
            </a:r>
            <a:r>
              <a:rPr lang="en-US" dirty="0">
                <a:cs typeface="Calibri"/>
              </a:rPr>
              <a:t> </a:t>
            </a:r>
            <a:r>
              <a:rPr lang="en-US" dirty="0" err="1">
                <a:cs typeface="Calibri"/>
              </a:rPr>
              <a:t>être</a:t>
            </a:r>
            <a:r>
              <a:rPr lang="en-US" dirty="0">
                <a:cs typeface="Calibri"/>
              </a:rPr>
              <a:t> </a:t>
            </a:r>
            <a:r>
              <a:rPr lang="en-US" dirty="0" err="1">
                <a:cs typeface="Calibri"/>
              </a:rPr>
              <a:t>identiques</a:t>
            </a:r>
            <a:r>
              <a:rPr lang="en-US" dirty="0">
                <a:cs typeface="Calibri"/>
              </a:rPr>
              <a:t>. Ce </a:t>
            </a:r>
            <a:r>
              <a:rPr lang="en-US" dirty="0" err="1">
                <a:cs typeface="Calibri"/>
              </a:rPr>
              <a:t>n’est</a:t>
            </a:r>
            <a:r>
              <a:rPr lang="en-US" dirty="0">
                <a:cs typeface="Calibri"/>
              </a:rPr>
              <a:t> pas un </a:t>
            </a:r>
            <a:r>
              <a:rPr lang="en-US" dirty="0" err="1">
                <a:cs typeface="Calibri"/>
              </a:rPr>
              <a:t>problème</a:t>
            </a:r>
            <a:r>
              <a:rPr lang="en-US" dirty="0">
                <a:cs typeface="Calibri"/>
              </a:rPr>
              <a:t>, </a:t>
            </a:r>
            <a:r>
              <a:rPr lang="en-US" dirty="0" err="1">
                <a:cs typeface="Calibri"/>
              </a:rPr>
              <a:t>mais</a:t>
            </a:r>
            <a:r>
              <a:rPr lang="en-US" dirty="0">
                <a:cs typeface="Calibri"/>
              </a:rPr>
              <a:t> </a:t>
            </a:r>
            <a:r>
              <a:rPr lang="en-US" dirty="0" err="1">
                <a:cs typeface="Calibri"/>
              </a:rPr>
              <a:t>ce</a:t>
            </a:r>
            <a:r>
              <a:rPr lang="en-US" dirty="0">
                <a:cs typeface="Calibri"/>
              </a:rPr>
              <a:t> </a:t>
            </a:r>
            <a:r>
              <a:rPr lang="en-US" dirty="0" err="1">
                <a:cs typeface="Calibri"/>
              </a:rPr>
              <a:t>qu’on</a:t>
            </a:r>
            <a:r>
              <a:rPr lang="en-US" dirty="0">
                <a:cs typeface="Calibri"/>
              </a:rPr>
              <a:t> </a:t>
            </a:r>
            <a:r>
              <a:rPr lang="en-US" dirty="0" err="1">
                <a:cs typeface="Calibri"/>
              </a:rPr>
              <a:t>pourra</a:t>
            </a:r>
            <a:r>
              <a:rPr lang="en-US" dirty="0">
                <a:cs typeface="Calibri"/>
              </a:rPr>
              <a:t> </a:t>
            </a:r>
            <a:r>
              <a:rPr lang="en-US" dirty="0" err="1">
                <a:cs typeface="Calibri"/>
              </a:rPr>
              <a:t>souligner</a:t>
            </a:r>
            <a:r>
              <a:rPr lang="en-US" dirty="0">
                <a:cs typeface="Calibri"/>
              </a:rPr>
              <a:t> au prochain tours, </a:t>
            </a:r>
            <a:r>
              <a:rPr lang="en-US" dirty="0" err="1">
                <a:cs typeface="Calibri"/>
              </a:rPr>
              <a:t>c’est</a:t>
            </a:r>
            <a:r>
              <a:rPr lang="en-US" dirty="0">
                <a:cs typeface="Calibri"/>
              </a:rPr>
              <a:t> que </a:t>
            </a:r>
            <a:r>
              <a:rPr lang="en-US" dirty="0" err="1">
                <a:cs typeface="Calibri"/>
              </a:rPr>
              <a:t>ces</a:t>
            </a:r>
            <a:r>
              <a:rPr lang="en-US" dirty="0">
                <a:cs typeface="Calibri"/>
              </a:rPr>
              <a:t> </a:t>
            </a:r>
            <a:r>
              <a:rPr lang="en-US" dirty="0" err="1">
                <a:cs typeface="Calibri"/>
              </a:rPr>
              <a:t>resultats</a:t>
            </a:r>
            <a:r>
              <a:rPr lang="en-US" dirty="0">
                <a:cs typeface="Calibri"/>
              </a:rPr>
              <a:t> </a:t>
            </a:r>
            <a:r>
              <a:rPr lang="en-US" dirty="0" err="1">
                <a:cs typeface="Calibri"/>
              </a:rPr>
              <a:t>identiques</a:t>
            </a:r>
            <a:r>
              <a:rPr lang="en-US" dirty="0">
                <a:cs typeface="Calibri"/>
              </a:rPr>
              <a:t> </a:t>
            </a:r>
            <a:r>
              <a:rPr lang="en-US" dirty="0" err="1">
                <a:cs typeface="Calibri"/>
              </a:rPr>
              <a:t>relèvent</a:t>
            </a:r>
            <a:r>
              <a:rPr lang="en-US" dirty="0">
                <a:cs typeface="Calibri"/>
              </a:rPr>
              <a:t> de </a:t>
            </a:r>
            <a:r>
              <a:rPr lang="en-US" dirty="0" err="1">
                <a:cs typeface="Calibri"/>
              </a:rPr>
              <a:t>critères</a:t>
            </a:r>
            <a:r>
              <a:rPr lang="en-US" dirty="0">
                <a:cs typeface="Calibri"/>
              </a:rPr>
              <a:t> de </a:t>
            </a:r>
            <a:r>
              <a:rPr lang="en-US" dirty="0" err="1">
                <a:cs typeface="Calibri"/>
              </a:rPr>
              <a:t>classement</a:t>
            </a:r>
            <a:r>
              <a:rPr lang="en-US" dirty="0">
                <a:cs typeface="Calibri"/>
              </a:rPr>
              <a:t> </a:t>
            </a:r>
            <a:r>
              <a:rPr lang="en-US" dirty="0" err="1">
                <a:cs typeface="Calibri"/>
              </a:rPr>
              <a:t>différents</a:t>
            </a:r>
            <a:r>
              <a:rPr lang="en-US" dirty="0">
                <a:cs typeface="Calibri"/>
              </a:rPr>
              <a:t>. </a:t>
            </a: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8</a:t>
            </a:fld>
            <a:endParaRPr lang="fr-FR"/>
          </a:p>
        </p:txBody>
      </p:sp>
    </p:spTree>
    <p:extLst>
      <p:ext uri="{BB962C8B-B14F-4D97-AF65-F5344CB8AC3E}">
        <p14:creationId xmlns:p14="http://schemas.microsoft.com/office/powerpoint/2010/main" val="188555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Un </a:t>
            </a:r>
            <a:r>
              <a:rPr lang="en-US" dirty="0" err="1">
                <a:cs typeface="Calibri"/>
              </a:rPr>
              <a:t>fois</a:t>
            </a:r>
            <a:r>
              <a:rPr lang="en-US" dirty="0">
                <a:cs typeface="Calibri"/>
              </a:rPr>
              <a:t> la recherche </a:t>
            </a:r>
            <a:r>
              <a:rPr lang="en-US" dirty="0" err="1">
                <a:cs typeface="Calibri"/>
              </a:rPr>
              <a:t>effectuée</a:t>
            </a:r>
            <a:r>
              <a:rPr lang="en-US" dirty="0">
                <a:cs typeface="Calibri"/>
              </a:rPr>
              <a:t> par les groups compare les </a:t>
            </a:r>
            <a:r>
              <a:rPr lang="en-US" dirty="0" err="1">
                <a:cs typeface="Calibri"/>
              </a:rPr>
              <a:t>resultats</a:t>
            </a:r>
            <a:r>
              <a:rPr lang="en-US" dirty="0">
                <a:cs typeface="Calibri"/>
              </a:rPr>
              <a:t>. </a:t>
            </a:r>
            <a:r>
              <a:rPr lang="en-US" dirty="0" err="1">
                <a:cs typeface="Calibri"/>
              </a:rPr>
              <a:t>Seuls</a:t>
            </a:r>
            <a:r>
              <a:rPr lang="en-US" dirty="0">
                <a:cs typeface="Calibri"/>
              </a:rPr>
              <a:t> les 4 premiers </a:t>
            </a:r>
            <a:r>
              <a:rPr lang="en-US" dirty="0" err="1">
                <a:cs typeface="Calibri"/>
              </a:rPr>
              <a:t>sont</a:t>
            </a:r>
            <a:r>
              <a:rPr lang="en-US" dirty="0">
                <a:cs typeface="Calibri"/>
              </a:rPr>
              <a:t> pris </a:t>
            </a:r>
            <a:r>
              <a:rPr lang="en-US" dirty="0" err="1">
                <a:cs typeface="Calibri"/>
              </a:rPr>
              <a:t>en</a:t>
            </a:r>
            <a:r>
              <a:rPr lang="en-US" dirty="0">
                <a:cs typeface="Calibri"/>
              </a:rPr>
              <a:t> </a:t>
            </a:r>
            <a:r>
              <a:rPr lang="en-US" dirty="0" err="1">
                <a:cs typeface="Calibri"/>
              </a:rPr>
              <a:t>compte</a:t>
            </a:r>
            <a:r>
              <a:rPr lang="en-US" dirty="0">
                <a:cs typeface="Calibri"/>
              </a:rPr>
              <a:t>. </a:t>
            </a:r>
          </a:p>
          <a:p>
            <a:endParaRPr lang="en-US" dirty="0">
              <a:cs typeface="Calibri"/>
            </a:endParaRPr>
          </a:p>
          <a:p>
            <a:r>
              <a:rPr lang="en-US" dirty="0">
                <a:cs typeface="Calibri"/>
              </a:rPr>
              <a:t>A </a:t>
            </a:r>
            <a:r>
              <a:rPr lang="en-US" dirty="0" err="1">
                <a:cs typeface="Calibri"/>
              </a:rPr>
              <a:t>ce</a:t>
            </a:r>
            <a:r>
              <a:rPr lang="en-US" dirty="0">
                <a:cs typeface="Calibri"/>
              </a:rPr>
              <a:t> </a:t>
            </a:r>
            <a:r>
              <a:rPr lang="en-US" dirty="0" err="1">
                <a:cs typeface="Calibri"/>
              </a:rPr>
              <a:t>stade</a:t>
            </a:r>
            <a:r>
              <a:rPr lang="en-US" dirty="0">
                <a:cs typeface="Calibri"/>
              </a:rPr>
              <a:t>, on </a:t>
            </a:r>
            <a:r>
              <a:rPr lang="en-US" dirty="0" err="1">
                <a:cs typeface="Calibri"/>
              </a:rPr>
              <a:t>peut</a:t>
            </a:r>
            <a:r>
              <a:rPr lang="en-US" dirty="0">
                <a:cs typeface="Calibri"/>
              </a:rPr>
              <a:t> </a:t>
            </a:r>
            <a:r>
              <a:rPr lang="en-US" dirty="0" err="1">
                <a:cs typeface="Calibri"/>
              </a:rPr>
              <a:t>expliciter</a:t>
            </a:r>
            <a:r>
              <a:rPr lang="en-US" dirty="0">
                <a:cs typeface="Calibri"/>
              </a:rPr>
              <a:t> que </a:t>
            </a:r>
            <a:r>
              <a:rPr lang="en-US" dirty="0" err="1">
                <a:cs typeface="Calibri"/>
              </a:rPr>
              <a:t>tous</a:t>
            </a:r>
            <a:r>
              <a:rPr lang="en-US" dirty="0">
                <a:cs typeface="Calibri"/>
              </a:rPr>
              <a:t> les </a:t>
            </a:r>
            <a:r>
              <a:rPr lang="en-US" dirty="0" err="1">
                <a:cs typeface="Calibri"/>
              </a:rPr>
              <a:t>groupes</a:t>
            </a:r>
            <a:r>
              <a:rPr lang="en-US" dirty="0">
                <a:cs typeface="Calibri"/>
              </a:rPr>
              <a:t> </a:t>
            </a:r>
            <a:r>
              <a:rPr lang="en-US" dirty="0" err="1">
                <a:cs typeface="Calibri"/>
              </a:rPr>
              <a:t>n’ont</a:t>
            </a:r>
            <a:r>
              <a:rPr lang="en-US" dirty="0">
                <a:cs typeface="Calibri"/>
              </a:rPr>
              <a:t> pas le </a:t>
            </a:r>
            <a:r>
              <a:rPr lang="en-US" dirty="0" err="1">
                <a:cs typeface="Calibri"/>
              </a:rPr>
              <a:t>même</a:t>
            </a:r>
            <a:r>
              <a:rPr lang="en-US" dirty="0">
                <a:cs typeface="Calibri"/>
              </a:rPr>
              <a:t> </a:t>
            </a:r>
            <a:r>
              <a:rPr lang="en-US" dirty="0" err="1">
                <a:cs typeface="Calibri"/>
              </a:rPr>
              <a:t>critère</a:t>
            </a:r>
            <a:r>
              <a:rPr lang="en-US" dirty="0">
                <a:cs typeface="Calibri"/>
              </a:rPr>
              <a:t> de </a:t>
            </a:r>
            <a:r>
              <a:rPr lang="en-US" dirty="0" err="1">
                <a:cs typeface="Calibri"/>
              </a:rPr>
              <a:t>classement</a:t>
            </a:r>
            <a:r>
              <a:rPr lang="en-US" dirty="0">
                <a:cs typeface="Calibri"/>
              </a:rPr>
              <a:t>. </a:t>
            </a:r>
            <a:r>
              <a:rPr lang="en-US" dirty="0" err="1">
                <a:cs typeface="Calibri"/>
              </a:rPr>
              <a:t>En</a:t>
            </a:r>
            <a:r>
              <a:rPr lang="en-US" dirty="0">
                <a:cs typeface="Calibri"/>
              </a:rPr>
              <a:t> </a:t>
            </a:r>
            <a:r>
              <a:rPr lang="en-US" dirty="0" err="1">
                <a:cs typeface="Calibri"/>
              </a:rPr>
              <a:t>effet</a:t>
            </a:r>
            <a:r>
              <a:rPr lang="en-US" dirty="0">
                <a:cs typeface="Calibri"/>
              </a:rPr>
              <a:t>, </a:t>
            </a:r>
            <a:r>
              <a:rPr lang="en-US" dirty="0" err="1">
                <a:cs typeface="Calibri"/>
              </a:rPr>
              <a:t>chaque</a:t>
            </a:r>
            <a:r>
              <a:rPr lang="en-US" dirty="0">
                <a:cs typeface="Calibri"/>
              </a:rPr>
              <a:t> </a:t>
            </a:r>
            <a:r>
              <a:rPr lang="en-US" dirty="0" err="1">
                <a:cs typeface="Calibri"/>
              </a:rPr>
              <a:t>moteur</a:t>
            </a:r>
            <a:r>
              <a:rPr lang="en-US" dirty="0">
                <a:cs typeface="Calibri"/>
              </a:rPr>
              <a:t> de recherche </a:t>
            </a:r>
            <a:r>
              <a:rPr lang="en-US" dirty="0" err="1">
                <a:cs typeface="Calibri"/>
              </a:rPr>
              <a:t>possède</a:t>
            </a:r>
            <a:r>
              <a:rPr lang="en-US" dirty="0">
                <a:cs typeface="Calibri"/>
              </a:rPr>
              <a:t> son index et son </a:t>
            </a:r>
            <a:r>
              <a:rPr lang="en-US" dirty="0" err="1">
                <a:cs typeface="Calibri"/>
              </a:rPr>
              <a:t>algorithme</a:t>
            </a:r>
            <a:r>
              <a:rPr lang="en-US" dirty="0">
                <a:cs typeface="Calibri"/>
              </a:rPr>
              <a:t> de </a:t>
            </a:r>
            <a:r>
              <a:rPr lang="en-US" dirty="0" err="1">
                <a:cs typeface="Calibri"/>
              </a:rPr>
              <a:t>classement</a:t>
            </a:r>
            <a:r>
              <a:rPr lang="en-US" dirty="0">
                <a:cs typeface="Calibri"/>
              </a:rPr>
              <a:t> avec </a:t>
            </a:r>
            <a:r>
              <a:rPr lang="en-US" dirty="0" err="1">
                <a:cs typeface="Calibri"/>
              </a:rPr>
              <a:t>plusieurs</a:t>
            </a:r>
            <a:r>
              <a:rPr lang="en-US" dirty="0">
                <a:cs typeface="Calibri"/>
              </a:rPr>
              <a:t> </a:t>
            </a:r>
            <a:r>
              <a:rPr lang="en-US" dirty="0" err="1">
                <a:cs typeface="Calibri"/>
              </a:rPr>
              <a:t>centaines</a:t>
            </a:r>
            <a:r>
              <a:rPr lang="en-US" dirty="0">
                <a:cs typeface="Calibri"/>
              </a:rPr>
              <a:t> de </a:t>
            </a:r>
            <a:r>
              <a:rPr lang="en-US" dirty="0" err="1">
                <a:cs typeface="Calibri"/>
              </a:rPr>
              <a:t>critères</a:t>
            </a:r>
            <a:r>
              <a:rPr lang="en-US" dirty="0">
                <a:cs typeface="Calibri"/>
              </a:rPr>
              <a:t>. Le </a:t>
            </a:r>
            <a:r>
              <a:rPr lang="en-US" dirty="0" err="1">
                <a:cs typeface="Calibri"/>
              </a:rPr>
              <a:t>fonctionnement</a:t>
            </a:r>
            <a:r>
              <a:rPr lang="en-US" dirty="0">
                <a:cs typeface="Calibri"/>
              </a:rPr>
              <a:t> de </a:t>
            </a:r>
            <a:r>
              <a:rPr lang="en-US" dirty="0" err="1">
                <a:cs typeface="Calibri"/>
              </a:rPr>
              <a:t>ces</a:t>
            </a:r>
            <a:r>
              <a:rPr lang="en-US" dirty="0">
                <a:cs typeface="Calibri"/>
              </a:rPr>
              <a:t> </a:t>
            </a:r>
            <a:r>
              <a:rPr lang="en-US" dirty="0" err="1">
                <a:cs typeface="Calibri"/>
              </a:rPr>
              <a:t>algorithmes</a:t>
            </a:r>
            <a:r>
              <a:rPr lang="en-US" dirty="0">
                <a:cs typeface="Calibri"/>
              </a:rPr>
              <a:t> et les </a:t>
            </a:r>
            <a:r>
              <a:rPr lang="en-US" dirty="0" err="1">
                <a:cs typeface="Calibri"/>
              </a:rPr>
              <a:t>critères</a:t>
            </a:r>
            <a:r>
              <a:rPr lang="en-US" dirty="0">
                <a:cs typeface="Calibri"/>
              </a:rPr>
              <a:t> </a:t>
            </a:r>
            <a:r>
              <a:rPr lang="en-US" dirty="0" err="1">
                <a:cs typeface="Calibri"/>
              </a:rPr>
              <a:t>qu’ils</a:t>
            </a:r>
            <a:r>
              <a:rPr lang="en-US" dirty="0">
                <a:cs typeface="Calibri"/>
              </a:rPr>
              <a:t> </a:t>
            </a:r>
            <a:r>
              <a:rPr lang="en-US" dirty="0" err="1">
                <a:cs typeface="Calibri"/>
              </a:rPr>
              <a:t>utilisent</a:t>
            </a:r>
            <a:r>
              <a:rPr lang="en-US" dirty="0">
                <a:cs typeface="Calibri"/>
              </a:rPr>
              <a:t> </a:t>
            </a:r>
            <a:r>
              <a:rPr lang="en-US" dirty="0" err="1">
                <a:cs typeface="Calibri"/>
              </a:rPr>
              <a:t>restent</a:t>
            </a:r>
            <a:r>
              <a:rPr lang="en-US" dirty="0">
                <a:cs typeface="Calibri"/>
              </a:rPr>
              <a:t> </a:t>
            </a:r>
            <a:r>
              <a:rPr lang="en-US" dirty="0" err="1">
                <a:cs typeface="Calibri"/>
              </a:rPr>
              <a:t>relativement</a:t>
            </a:r>
            <a:r>
              <a:rPr lang="en-US" dirty="0">
                <a:cs typeface="Calibri"/>
              </a:rPr>
              <a:t> opaques. </a:t>
            </a:r>
          </a:p>
          <a:p>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F6CEB17-5295-604E-9557-CC5DA8A043A2}" type="slidenum">
              <a:rPr lang="fr-FR" smtClean="0"/>
              <a:t>9</a:t>
            </a:fld>
            <a:endParaRPr lang="fr-FR"/>
          </a:p>
        </p:txBody>
      </p:sp>
    </p:spTree>
    <p:extLst>
      <p:ext uri="{BB962C8B-B14F-4D97-AF65-F5344CB8AC3E}">
        <p14:creationId xmlns:p14="http://schemas.microsoft.com/office/powerpoint/2010/main" val="176447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09DD8-B8CA-4A05-202E-71D917EF90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C85938F-7BE2-B894-7E00-604F2ED61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775FFE-C02F-3A48-C10B-E9942AB1EDF4}"/>
              </a:ext>
            </a:extLst>
          </p:cNvPr>
          <p:cNvSpPr>
            <a:spLocks noGrp="1"/>
          </p:cNvSpPr>
          <p:nvPr>
            <p:ph type="dt" sz="half" idx="10"/>
          </p:nvPr>
        </p:nvSpPr>
        <p:spPr/>
        <p:txBody>
          <a:bodyPr/>
          <a:lstStyle/>
          <a:p>
            <a:fld id="{3A26A199-B175-2947-892B-51B4EC04E859}" type="datetime1">
              <a:rPr lang="fr-CH" smtClean="0"/>
              <a:t>30.11.22</a:t>
            </a:fld>
            <a:endParaRPr lang="fr-FR"/>
          </a:p>
        </p:txBody>
      </p:sp>
      <p:sp>
        <p:nvSpPr>
          <p:cNvPr id="5" name="Espace réservé du pied de page 4">
            <a:extLst>
              <a:ext uri="{FF2B5EF4-FFF2-40B4-BE49-F238E27FC236}">
                <a16:creationId xmlns:a16="http://schemas.microsoft.com/office/drawing/2014/main" id="{ADEFB4E5-2DBA-C435-7410-6DBC250EFA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E67F37-8DA9-1D24-4092-1F23844B3FFF}"/>
              </a:ext>
            </a:extLst>
          </p:cNvPr>
          <p:cNvSpPr>
            <a:spLocks noGrp="1"/>
          </p:cNvSpPr>
          <p:nvPr>
            <p:ph type="sldNum" sz="quarter" idx="12"/>
          </p:nvPr>
        </p:nvSpPr>
        <p:spPr/>
        <p:txBody>
          <a:bodyPr/>
          <a:lstStyle/>
          <a:p>
            <a:fld id="{2A75F082-3694-7349-AF6C-D259E4E53AF9}" type="slidenum">
              <a:rPr lang="fr-FR" smtClean="0"/>
              <a:t>‹N°›</a:t>
            </a:fld>
            <a:endParaRPr lang="fr-FR"/>
          </a:p>
        </p:txBody>
      </p:sp>
    </p:spTree>
    <p:extLst>
      <p:ext uri="{BB962C8B-B14F-4D97-AF65-F5344CB8AC3E}">
        <p14:creationId xmlns:p14="http://schemas.microsoft.com/office/powerpoint/2010/main" val="34321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B1444-C7B9-5860-5F3B-B399165B14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A3A4D99-3E80-794D-6040-6CD1D4FE20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8A918D-2A73-D536-11A5-7374435D477C}"/>
              </a:ext>
            </a:extLst>
          </p:cNvPr>
          <p:cNvSpPr>
            <a:spLocks noGrp="1"/>
          </p:cNvSpPr>
          <p:nvPr>
            <p:ph type="dt" sz="half" idx="10"/>
          </p:nvPr>
        </p:nvSpPr>
        <p:spPr/>
        <p:txBody>
          <a:bodyPr/>
          <a:lstStyle/>
          <a:p>
            <a:fld id="{116E7895-E96D-0D46-BA17-64A1B27D7721}" type="datetime1">
              <a:rPr lang="fr-CH" smtClean="0"/>
              <a:t>30.11.22</a:t>
            </a:fld>
            <a:endParaRPr lang="fr-FR"/>
          </a:p>
        </p:txBody>
      </p:sp>
      <p:sp>
        <p:nvSpPr>
          <p:cNvPr id="5" name="Espace réservé du pied de page 4">
            <a:extLst>
              <a:ext uri="{FF2B5EF4-FFF2-40B4-BE49-F238E27FC236}">
                <a16:creationId xmlns:a16="http://schemas.microsoft.com/office/drawing/2014/main" id="{54CD149C-24EA-EB6B-9A51-E0E2F8059D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B6E519-3E9F-84FC-B49C-902D9A29C875}"/>
              </a:ext>
            </a:extLst>
          </p:cNvPr>
          <p:cNvSpPr>
            <a:spLocks noGrp="1"/>
          </p:cNvSpPr>
          <p:nvPr>
            <p:ph type="sldNum" sz="quarter" idx="12"/>
          </p:nvPr>
        </p:nvSpPr>
        <p:spPr/>
        <p:txBody>
          <a:bodyPr/>
          <a:lstStyle/>
          <a:p>
            <a:fld id="{2A75F082-3694-7349-AF6C-D259E4E53AF9}" type="slidenum">
              <a:rPr lang="fr-FR" smtClean="0"/>
              <a:t>‹N°›</a:t>
            </a:fld>
            <a:endParaRPr lang="fr-FR"/>
          </a:p>
        </p:txBody>
      </p:sp>
    </p:spTree>
    <p:extLst>
      <p:ext uri="{BB962C8B-B14F-4D97-AF65-F5344CB8AC3E}">
        <p14:creationId xmlns:p14="http://schemas.microsoft.com/office/powerpoint/2010/main" val="213374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B4A6D4-46B1-E7E1-ACAB-924D7AC970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765C14-6224-DDE7-F49C-005B27FB001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4D6C85-D4B2-2F4E-F012-B1516DE63EAB}"/>
              </a:ext>
            </a:extLst>
          </p:cNvPr>
          <p:cNvSpPr>
            <a:spLocks noGrp="1"/>
          </p:cNvSpPr>
          <p:nvPr>
            <p:ph type="dt" sz="half" idx="10"/>
          </p:nvPr>
        </p:nvSpPr>
        <p:spPr/>
        <p:txBody>
          <a:bodyPr/>
          <a:lstStyle/>
          <a:p>
            <a:fld id="{EAD0A05A-526A-0B4B-B213-BED5BD288BFD}" type="datetime1">
              <a:rPr lang="fr-CH" smtClean="0"/>
              <a:t>30.11.22</a:t>
            </a:fld>
            <a:endParaRPr lang="fr-FR"/>
          </a:p>
        </p:txBody>
      </p:sp>
      <p:sp>
        <p:nvSpPr>
          <p:cNvPr id="5" name="Espace réservé du pied de page 4">
            <a:extLst>
              <a:ext uri="{FF2B5EF4-FFF2-40B4-BE49-F238E27FC236}">
                <a16:creationId xmlns:a16="http://schemas.microsoft.com/office/drawing/2014/main" id="{012516CD-AF8B-8556-7846-7DE69C0688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FCEE9C-B050-1BF7-B814-1479925D7DB6}"/>
              </a:ext>
            </a:extLst>
          </p:cNvPr>
          <p:cNvSpPr>
            <a:spLocks noGrp="1"/>
          </p:cNvSpPr>
          <p:nvPr>
            <p:ph type="sldNum" sz="quarter" idx="12"/>
          </p:nvPr>
        </p:nvSpPr>
        <p:spPr/>
        <p:txBody>
          <a:bodyPr/>
          <a:lstStyle/>
          <a:p>
            <a:fld id="{2A75F082-3694-7349-AF6C-D259E4E53AF9}" type="slidenum">
              <a:rPr lang="fr-FR" smtClean="0"/>
              <a:t>‹N°›</a:t>
            </a:fld>
            <a:endParaRPr lang="fr-FR"/>
          </a:p>
        </p:txBody>
      </p:sp>
    </p:spTree>
    <p:extLst>
      <p:ext uri="{BB962C8B-B14F-4D97-AF65-F5344CB8AC3E}">
        <p14:creationId xmlns:p14="http://schemas.microsoft.com/office/powerpoint/2010/main" val="360557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DD910-8708-B917-D6AD-FCB2D1E032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B08B84-AD6A-AD88-8694-0D85C0A518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F15144-25FB-FCCE-672E-77AF7F8C8CB1}"/>
              </a:ext>
            </a:extLst>
          </p:cNvPr>
          <p:cNvSpPr>
            <a:spLocks noGrp="1"/>
          </p:cNvSpPr>
          <p:nvPr>
            <p:ph type="dt" sz="half" idx="10"/>
          </p:nvPr>
        </p:nvSpPr>
        <p:spPr/>
        <p:txBody>
          <a:bodyPr/>
          <a:lstStyle/>
          <a:p>
            <a:fld id="{61B7ED20-7734-0041-A117-411A04AC9256}" type="datetime1">
              <a:rPr lang="fr-CH" smtClean="0"/>
              <a:t>30.11.22</a:t>
            </a:fld>
            <a:endParaRPr lang="fr-FR"/>
          </a:p>
        </p:txBody>
      </p:sp>
      <p:sp>
        <p:nvSpPr>
          <p:cNvPr id="5" name="Espace réservé du pied de page 4">
            <a:extLst>
              <a:ext uri="{FF2B5EF4-FFF2-40B4-BE49-F238E27FC236}">
                <a16:creationId xmlns:a16="http://schemas.microsoft.com/office/drawing/2014/main" id="{94DBFD80-495C-E85B-7182-250E506A1B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764DF4-8797-3F10-95BF-B264DC5D1936}"/>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7" name="Ellipse 6">
            <a:extLst>
              <a:ext uri="{FF2B5EF4-FFF2-40B4-BE49-F238E27FC236}">
                <a16:creationId xmlns:a16="http://schemas.microsoft.com/office/drawing/2014/main" id="{131880A4-FE96-DB11-CA5E-7BA523FA964B}"/>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34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421C5-C28E-3760-E5D1-943227DE11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7A05A5D-D55A-4BF1-4B60-F3172A94D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FC87D3D-E3B1-5A0A-1E47-B1076FF5A9AE}"/>
              </a:ext>
            </a:extLst>
          </p:cNvPr>
          <p:cNvSpPr>
            <a:spLocks noGrp="1"/>
          </p:cNvSpPr>
          <p:nvPr>
            <p:ph type="dt" sz="half" idx="10"/>
          </p:nvPr>
        </p:nvSpPr>
        <p:spPr/>
        <p:txBody>
          <a:bodyPr/>
          <a:lstStyle/>
          <a:p>
            <a:fld id="{6E78081F-FD63-4C46-86D1-C392252AC883}" type="datetime1">
              <a:rPr lang="fr-CH" smtClean="0"/>
              <a:t>30.11.22</a:t>
            </a:fld>
            <a:endParaRPr lang="fr-FR"/>
          </a:p>
        </p:txBody>
      </p:sp>
      <p:sp>
        <p:nvSpPr>
          <p:cNvPr id="5" name="Espace réservé du pied de page 4">
            <a:extLst>
              <a:ext uri="{FF2B5EF4-FFF2-40B4-BE49-F238E27FC236}">
                <a16:creationId xmlns:a16="http://schemas.microsoft.com/office/drawing/2014/main" id="{2E4371DF-9095-B916-F04A-54C1B85765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10FEA3-05E4-DD49-910D-C0FD4385F39B}"/>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7" name="Ellipse 6">
            <a:extLst>
              <a:ext uri="{FF2B5EF4-FFF2-40B4-BE49-F238E27FC236}">
                <a16:creationId xmlns:a16="http://schemas.microsoft.com/office/drawing/2014/main" id="{08437190-4CD1-424A-1489-CDCA4C6C06AD}"/>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392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EDA1B-DB3C-93E0-9D6E-FC11688800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AAF779-8F03-66EC-ECC6-FF6F0336089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42E9AD-89E8-13F2-5710-8F9E2DD7B1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A5C196C-6CE9-2A31-CA73-4AF9CA000184}"/>
              </a:ext>
            </a:extLst>
          </p:cNvPr>
          <p:cNvSpPr>
            <a:spLocks noGrp="1"/>
          </p:cNvSpPr>
          <p:nvPr>
            <p:ph type="dt" sz="half" idx="10"/>
          </p:nvPr>
        </p:nvSpPr>
        <p:spPr/>
        <p:txBody>
          <a:bodyPr/>
          <a:lstStyle/>
          <a:p>
            <a:fld id="{835C55CC-CE08-1647-B2CD-5CD3FDFC58C1}" type="datetime1">
              <a:rPr lang="fr-CH" smtClean="0"/>
              <a:t>30.11.22</a:t>
            </a:fld>
            <a:endParaRPr lang="fr-FR"/>
          </a:p>
        </p:txBody>
      </p:sp>
      <p:sp>
        <p:nvSpPr>
          <p:cNvPr id="6" name="Espace réservé du pied de page 5">
            <a:extLst>
              <a:ext uri="{FF2B5EF4-FFF2-40B4-BE49-F238E27FC236}">
                <a16:creationId xmlns:a16="http://schemas.microsoft.com/office/drawing/2014/main" id="{BAC79057-A915-FC7A-C33F-2A3AC1D9E1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C87E6B-5683-2856-5469-68528FC4AD60}"/>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8" name="Ellipse 7">
            <a:extLst>
              <a:ext uri="{FF2B5EF4-FFF2-40B4-BE49-F238E27FC236}">
                <a16:creationId xmlns:a16="http://schemas.microsoft.com/office/drawing/2014/main" id="{2B3495B4-D241-A7FD-42F1-6D359E961B85}"/>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90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8AB9A-4632-3880-D0A8-9B010301A3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898EC4-6836-59E4-E71C-CF060DDCC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013D02-5A38-8F35-E2AF-DC31F28DA0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C5971C-D957-44C0-E903-3A3882B50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A22683C-4100-7037-6E73-8BBC632B448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8EB662-630D-FB72-BD01-1BE526E388EB}"/>
              </a:ext>
            </a:extLst>
          </p:cNvPr>
          <p:cNvSpPr>
            <a:spLocks noGrp="1"/>
          </p:cNvSpPr>
          <p:nvPr>
            <p:ph type="dt" sz="half" idx="10"/>
          </p:nvPr>
        </p:nvSpPr>
        <p:spPr/>
        <p:txBody>
          <a:bodyPr/>
          <a:lstStyle/>
          <a:p>
            <a:fld id="{6106DF8B-8FA5-AC4B-A6AE-BFEFD8E51A89}" type="datetime1">
              <a:rPr lang="fr-CH" smtClean="0"/>
              <a:t>30.11.22</a:t>
            </a:fld>
            <a:endParaRPr lang="fr-FR"/>
          </a:p>
        </p:txBody>
      </p:sp>
      <p:sp>
        <p:nvSpPr>
          <p:cNvPr id="8" name="Espace réservé du pied de page 7">
            <a:extLst>
              <a:ext uri="{FF2B5EF4-FFF2-40B4-BE49-F238E27FC236}">
                <a16:creationId xmlns:a16="http://schemas.microsoft.com/office/drawing/2014/main" id="{4018A975-BF7D-0915-54C4-9882272137A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B9BAE11-3890-6CEE-4A64-33ECE8739EED}"/>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10" name="Ellipse 9">
            <a:extLst>
              <a:ext uri="{FF2B5EF4-FFF2-40B4-BE49-F238E27FC236}">
                <a16:creationId xmlns:a16="http://schemas.microsoft.com/office/drawing/2014/main" id="{49A87CFD-ED82-0536-654D-054DFB6C16AA}"/>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408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461CD-0246-560D-4E78-A163AB9368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BC0480-EF1B-A90A-DB36-E0116120FDE8}"/>
              </a:ext>
            </a:extLst>
          </p:cNvPr>
          <p:cNvSpPr>
            <a:spLocks noGrp="1"/>
          </p:cNvSpPr>
          <p:nvPr>
            <p:ph type="dt" sz="half" idx="10"/>
          </p:nvPr>
        </p:nvSpPr>
        <p:spPr/>
        <p:txBody>
          <a:bodyPr/>
          <a:lstStyle/>
          <a:p>
            <a:fld id="{5A740B27-7120-E947-B9B9-D1775BC58562}" type="datetime1">
              <a:rPr lang="fr-CH" smtClean="0"/>
              <a:t>30.11.22</a:t>
            </a:fld>
            <a:endParaRPr lang="fr-FR"/>
          </a:p>
        </p:txBody>
      </p:sp>
      <p:sp>
        <p:nvSpPr>
          <p:cNvPr id="4" name="Espace réservé du pied de page 3">
            <a:extLst>
              <a:ext uri="{FF2B5EF4-FFF2-40B4-BE49-F238E27FC236}">
                <a16:creationId xmlns:a16="http://schemas.microsoft.com/office/drawing/2014/main" id="{EC195348-B7FB-9578-09D6-DDE8564B2C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7BA65EC-499F-8931-11B0-4F43422CDFEA}"/>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6" name="Ellipse 5">
            <a:extLst>
              <a:ext uri="{FF2B5EF4-FFF2-40B4-BE49-F238E27FC236}">
                <a16:creationId xmlns:a16="http://schemas.microsoft.com/office/drawing/2014/main" id="{C77EFD05-0675-9675-36E3-7C045BD9EB68}"/>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433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D2397DE-68D3-A480-0C52-6CA981B0DC23}"/>
              </a:ext>
            </a:extLst>
          </p:cNvPr>
          <p:cNvSpPr>
            <a:spLocks noGrp="1"/>
          </p:cNvSpPr>
          <p:nvPr>
            <p:ph type="dt" sz="half" idx="10"/>
          </p:nvPr>
        </p:nvSpPr>
        <p:spPr/>
        <p:txBody>
          <a:bodyPr/>
          <a:lstStyle/>
          <a:p>
            <a:fld id="{BEE9C9F8-1CA8-6D4A-A208-A9B34F342BC0}" type="datetime1">
              <a:rPr lang="fr-CH" smtClean="0"/>
              <a:t>30.11.22</a:t>
            </a:fld>
            <a:endParaRPr lang="fr-FR"/>
          </a:p>
        </p:txBody>
      </p:sp>
      <p:sp>
        <p:nvSpPr>
          <p:cNvPr id="3" name="Espace réservé du pied de page 2">
            <a:extLst>
              <a:ext uri="{FF2B5EF4-FFF2-40B4-BE49-F238E27FC236}">
                <a16:creationId xmlns:a16="http://schemas.microsoft.com/office/drawing/2014/main" id="{F8FF1ECE-AFD7-D6A5-CDF7-9F8EB7ECC6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68117D1-9BD5-2BC9-54DD-7B68D3F25C1E}"/>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5" name="Ellipse 4">
            <a:extLst>
              <a:ext uri="{FF2B5EF4-FFF2-40B4-BE49-F238E27FC236}">
                <a16:creationId xmlns:a16="http://schemas.microsoft.com/office/drawing/2014/main" id="{6C293A50-844C-6953-BA98-E9DED235AB5B}"/>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620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17751-0F66-83B7-6503-C38934575A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D2FFBA-A646-0267-45C8-19AF84717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218551C-0DCB-6909-9147-169BAE87E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E4377F-76E1-4F77-5E3E-520059D706AF}"/>
              </a:ext>
            </a:extLst>
          </p:cNvPr>
          <p:cNvSpPr>
            <a:spLocks noGrp="1"/>
          </p:cNvSpPr>
          <p:nvPr>
            <p:ph type="dt" sz="half" idx="10"/>
          </p:nvPr>
        </p:nvSpPr>
        <p:spPr/>
        <p:txBody>
          <a:bodyPr/>
          <a:lstStyle/>
          <a:p>
            <a:fld id="{00731289-1F2B-3440-9E08-072C10093F49}" type="datetime1">
              <a:rPr lang="fr-CH" smtClean="0"/>
              <a:t>30.11.22</a:t>
            </a:fld>
            <a:endParaRPr lang="fr-FR"/>
          </a:p>
        </p:txBody>
      </p:sp>
      <p:sp>
        <p:nvSpPr>
          <p:cNvPr id="6" name="Espace réservé du pied de page 5">
            <a:extLst>
              <a:ext uri="{FF2B5EF4-FFF2-40B4-BE49-F238E27FC236}">
                <a16:creationId xmlns:a16="http://schemas.microsoft.com/office/drawing/2014/main" id="{45A82D5F-372E-95B6-E0D4-242BDC1176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71CCD7-720F-B675-3972-F6E610A9917A}"/>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8" name="Ellipse 7">
            <a:extLst>
              <a:ext uri="{FF2B5EF4-FFF2-40B4-BE49-F238E27FC236}">
                <a16:creationId xmlns:a16="http://schemas.microsoft.com/office/drawing/2014/main" id="{67A00028-E48E-1888-1372-481BB1BD3CB1}"/>
              </a:ext>
            </a:extLst>
          </p:cNvPr>
          <p:cNvSpPr/>
          <p:nvPr userDrawn="1"/>
        </p:nvSpPr>
        <p:spPr>
          <a:xfrm>
            <a:off x="10676963" y="-1498155"/>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421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DD965-F452-8711-BB0E-9D394D8A49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57EE7C-1D2B-A5EC-C057-8275CD093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F0B241-AA96-4AD1-7A95-DB666220E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B0FFC5-3043-F716-70F0-E5B39EF9CB54}"/>
              </a:ext>
            </a:extLst>
          </p:cNvPr>
          <p:cNvSpPr>
            <a:spLocks noGrp="1"/>
          </p:cNvSpPr>
          <p:nvPr>
            <p:ph type="dt" sz="half" idx="10"/>
          </p:nvPr>
        </p:nvSpPr>
        <p:spPr/>
        <p:txBody>
          <a:bodyPr/>
          <a:lstStyle/>
          <a:p>
            <a:fld id="{134A7FF9-9DF7-C64C-9FD3-B88F8CAFB33E}" type="datetime1">
              <a:rPr lang="fr-CH" smtClean="0"/>
              <a:t>30.11.22</a:t>
            </a:fld>
            <a:endParaRPr lang="fr-FR"/>
          </a:p>
        </p:txBody>
      </p:sp>
      <p:sp>
        <p:nvSpPr>
          <p:cNvPr id="6" name="Espace réservé du pied de page 5">
            <a:extLst>
              <a:ext uri="{FF2B5EF4-FFF2-40B4-BE49-F238E27FC236}">
                <a16:creationId xmlns:a16="http://schemas.microsoft.com/office/drawing/2014/main" id="{79981BCE-F264-57A1-183D-5B6EC5BC95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1BC559-26EB-B9E5-FD97-A94A65876083}"/>
              </a:ext>
            </a:extLst>
          </p:cNvPr>
          <p:cNvSpPr>
            <a:spLocks noGrp="1"/>
          </p:cNvSpPr>
          <p:nvPr>
            <p:ph type="sldNum" sz="quarter" idx="12"/>
          </p:nvPr>
        </p:nvSpPr>
        <p:spPr/>
        <p:txBody>
          <a:bodyPr/>
          <a:lstStyle/>
          <a:p>
            <a:fld id="{2A75F082-3694-7349-AF6C-D259E4E53AF9}" type="slidenum">
              <a:rPr lang="fr-FR" smtClean="0"/>
              <a:t>‹N°›</a:t>
            </a:fld>
            <a:endParaRPr lang="fr-FR"/>
          </a:p>
        </p:txBody>
      </p:sp>
      <p:sp>
        <p:nvSpPr>
          <p:cNvPr id="8" name="Ellipse 7">
            <a:extLst>
              <a:ext uri="{FF2B5EF4-FFF2-40B4-BE49-F238E27FC236}">
                <a16:creationId xmlns:a16="http://schemas.microsoft.com/office/drawing/2014/main" id="{E73F6C89-9B07-CA15-E121-F7F8BAF00FBE}"/>
              </a:ext>
            </a:extLst>
          </p:cNvPr>
          <p:cNvSpPr/>
          <p:nvPr userDrawn="1"/>
        </p:nvSpPr>
        <p:spPr>
          <a:xfrm>
            <a:off x="10657915" y="-1540867"/>
            <a:ext cx="3068170" cy="3081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477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2D59FAF-0DBC-B7CE-624C-261A3B749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2EFB815-CF18-5332-4D72-852410FB3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BEBF3A-5669-DCD3-6121-A860AF843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E0640-486D-3E4F-B584-14E42EC102EA}" type="datetime1">
              <a:rPr lang="fr-CH" smtClean="0"/>
              <a:t>30.11.22</a:t>
            </a:fld>
            <a:endParaRPr lang="fr-FR"/>
          </a:p>
        </p:txBody>
      </p:sp>
      <p:sp>
        <p:nvSpPr>
          <p:cNvPr id="5" name="Espace réservé du pied de page 4">
            <a:extLst>
              <a:ext uri="{FF2B5EF4-FFF2-40B4-BE49-F238E27FC236}">
                <a16:creationId xmlns:a16="http://schemas.microsoft.com/office/drawing/2014/main" id="{63574E78-6BC5-BBCC-E325-930758778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EB166D-0812-756E-5B97-E2CDAA93C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5F082-3694-7349-AF6C-D259E4E53AF9}" type="slidenum">
              <a:rPr lang="fr-FR" smtClean="0"/>
              <a:t>‹N°›</a:t>
            </a:fld>
            <a:endParaRPr lang="fr-FR"/>
          </a:p>
        </p:txBody>
      </p:sp>
    </p:spTree>
    <p:extLst>
      <p:ext uri="{BB962C8B-B14F-4D97-AF65-F5344CB8AC3E}">
        <p14:creationId xmlns:p14="http://schemas.microsoft.com/office/powerpoint/2010/main" val="422824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rgbClr val="009ED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hyperlink" Target="http://www.faireunerecherche.fse.ulaval.ca/ressources/" TargetMode="External"/><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hyperlink" Target="http://www.exploratice.13.ac-aix-marseille.fr/documents/Guidage_RDSI.pdf" TargetMode="Externa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A_B028DFC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www.wemag.fr/wp-content/uploads/2015/11/Comment-les-digital-natives-fa%C3%A7onnent-ils-leur-avenir-1-770x375.jpg" TargetMode="External"/><Relationship Id="rId13" Type="http://schemas.openxmlformats.org/officeDocument/2006/relationships/image" Target="../media/image12.svg"/><Relationship Id="rId3" Type="http://schemas.openxmlformats.org/officeDocument/2006/relationships/image" Target="../media/image6.jpeg"/><Relationship Id="rId7" Type="http://schemas.openxmlformats.org/officeDocument/2006/relationships/hyperlink" Target="https://www.rankingcoach.com/fr-fr/blog/get_image/1630_big.jpg" TargetMode="External"/><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4.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0.jpe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hyperlink" Target="https://imgs.jusbr.com/publications/images/c4da01f749edf68faddf5077645d5eb3" TargetMode="External"/><Relationship Id="rId4" Type="http://schemas.openxmlformats.org/officeDocument/2006/relationships/image" Target="../media/image7.jpg"/><Relationship Id="rId9" Type="http://schemas.openxmlformats.org/officeDocument/2006/relationships/hyperlink" Target="https://duckduckgo.com/?q=recherche+web&amp;t=ffab&amp;atb=v345-7vb&amp;iar=images&amp;iax=images&amp;ia=images&amp;iai=https%3A%2F%2Fcdn.futura-sciences.com%2Fbuildsv6%2Fimages%2Fwide1920%2Fa%2Fb%2Fc%2Fabcc0f5672_50172658_moteur-recherche.jpg" TargetMode="Externa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9.svg"/><Relationship Id="rId2" Type="http://schemas.openxmlformats.org/officeDocument/2006/relationships/notesSlide" Target="../notesSlides/notesSlide6.xml"/><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ED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CDB154-5307-A14F-9F2F-98FA19110DD4}"/>
              </a:ext>
            </a:extLst>
          </p:cNvPr>
          <p:cNvPicPr>
            <a:picLocks noChangeAspect="1"/>
          </p:cNvPicPr>
          <p:nvPr/>
        </p:nvPicPr>
        <p:blipFill>
          <a:blip r:embed="rId3"/>
          <a:stretch>
            <a:fillRect/>
          </a:stretch>
        </p:blipFill>
        <p:spPr>
          <a:xfrm>
            <a:off x="1733378" y="1769075"/>
            <a:ext cx="8725244" cy="3319849"/>
          </a:xfrm>
          <a:prstGeom prst="rect">
            <a:avLst/>
          </a:prstGeom>
        </p:spPr>
      </p:pic>
      <p:sp>
        <p:nvSpPr>
          <p:cNvPr id="2" name="Espace réservé du numéro de diapositive 1">
            <a:extLst>
              <a:ext uri="{FF2B5EF4-FFF2-40B4-BE49-F238E27FC236}">
                <a16:creationId xmlns:a16="http://schemas.microsoft.com/office/drawing/2014/main" id="{1DB90B44-5FB4-E3C5-010F-39326F19D359}"/>
              </a:ext>
            </a:extLst>
          </p:cNvPr>
          <p:cNvSpPr>
            <a:spLocks noGrp="1"/>
          </p:cNvSpPr>
          <p:nvPr>
            <p:ph type="sldNum" sz="quarter" idx="12"/>
          </p:nvPr>
        </p:nvSpPr>
        <p:spPr/>
        <p:txBody>
          <a:bodyPr/>
          <a:lstStyle/>
          <a:p>
            <a:fld id="{2A75F082-3694-7349-AF6C-D259E4E53AF9}" type="slidenum">
              <a:rPr lang="fr-FR" smtClean="0"/>
              <a:t>1</a:t>
            </a:fld>
            <a:endParaRPr lang="fr-FR"/>
          </a:p>
        </p:txBody>
      </p:sp>
    </p:spTree>
    <p:extLst>
      <p:ext uri="{BB962C8B-B14F-4D97-AF65-F5344CB8AC3E}">
        <p14:creationId xmlns:p14="http://schemas.microsoft.com/office/powerpoint/2010/main" val="1548388162"/>
      </p:ext>
    </p:extLst>
  </p:cSld>
  <p:clrMapOvr>
    <a:masterClrMapping/>
  </p:clrMapOvr>
  <mc:AlternateContent xmlns:mc="http://schemas.openxmlformats.org/markup-compatibility/2006" xmlns:p14="http://schemas.microsoft.com/office/powerpoint/2010/main">
    <mc:Choice Requires="p14">
      <p:transition spd="slow" p14:dur="2000" advTm="11371"/>
    </mc:Choice>
    <mc:Fallback xmlns="">
      <p:transition spd="slow" advTm="113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10</a:t>
            </a:fld>
            <a:endParaRPr lang="fr-FR"/>
          </a:p>
        </p:txBody>
      </p:sp>
      <p:sp>
        <p:nvSpPr>
          <p:cNvPr id="6" name="Titre 5">
            <a:extLst>
              <a:ext uri="{FF2B5EF4-FFF2-40B4-BE49-F238E27FC236}">
                <a16:creationId xmlns:a16="http://schemas.microsoft.com/office/drawing/2014/main" id="{B1579A56-885E-E2EB-EFEB-C00286C2D118}"/>
              </a:ext>
            </a:extLst>
          </p:cNvPr>
          <p:cNvSpPr>
            <a:spLocks noGrp="1"/>
          </p:cNvSpPr>
          <p:nvPr>
            <p:ph type="title"/>
          </p:nvPr>
        </p:nvSpPr>
        <p:spPr>
          <a:xfrm>
            <a:off x="1111738" y="65535"/>
            <a:ext cx="10515600" cy="1325563"/>
          </a:xfrm>
        </p:spPr>
        <p:txBody>
          <a:bodyPr/>
          <a:lstStyle/>
          <a:p>
            <a:r>
              <a:rPr lang="fr-FR" dirty="0">
                <a:cs typeface="Calibri Light"/>
              </a:rPr>
              <a:t>Recherche 3</a:t>
            </a:r>
            <a:endParaRPr lang="fr-FR" dirty="0"/>
          </a:p>
        </p:txBody>
      </p:sp>
      <p:pic>
        <p:nvPicPr>
          <p:cNvPr id="7" name="Graphique 7" descr="Loupe contour">
            <a:extLst>
              <a:ext uri="{FF2B5EF4-FFF2-40B4-BE49-F238E27FC236}">
                <a16:creationId xmlns:a16="http://schemas.microsoft.com/office/drawing/2014/main" id="{0C83D807-7256-D771-55F2-8721E8850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 y="145236"/>
            <a:ext cx="914400" cy="914400"/>
          </a:xfrm>
          <a:prstGeom prst="rect">
            <a:avLst/>
          </a:prstGeom>
        </p:spPr>
      </p:pic>
      <p:pic>
        <p:nvPicPr>
          <p:cNvPr id="8" name="Image 8">
            <a:extLst>
              <a:ext uri="{FF2B5EF4-FFF2-40B4-BE49-F238E27FC236}">
                <a16:creationId xmlns:a16="http://schemas.microsoft.com/office/drawing/2014/main" id="{1489D1FB-B2BF-EC23-9497-EB82E18A97E4}"/>
              </a:ext>
            </a:extLst>
          </p:cNvPr>
          <p:cNvPicPr>
            <a:picLocks noChangeAspect="1"/>
          </p:cNvPicPr>
          <p:nvPr/>
        </p:nvPicPr>
        <p:blipFill>
          <a:blip r:embed="rId5"/>
          <a:srcRect/>
          <a:stretch/>
        </p:blipFill>
        <p:spPr>
          <a:xfrm>
            <a:off x="2672862" y="4124150"/>
            <a:ext cx="6448994" cy="928264"/>
          </a:xfrm>
          <a:prstGeom prst="rect">
            <a:avLst/>
          </a:prstGeom>
        </p:spPr>
      </p:pic>
      <p:sp>
        <p:nvSpPr>
          <p:cNvPr id="5" name="Espace réservé du contenu 4">
            <a:extLst>
              <a:ext uri="{FF2B5EF4-FFF2-40B4-BE49-F238E27FC236}">
                <a16:creationId xmlns:a16="http://schemas.microsoft.com/office/drawing/2014/main" id="{49D1F221-2F87-B35E-BBBC-152871061C1D}"/>
              </a:ext>
            </a:extLst>
          </p:cNvPr>
          <p:cNvSpPr>
            <a:spLocks noGrp="1"/>
          </p:cNvSpPr>
          <p:nvPr>
            <p:ph idx="1"/>
          </p:nvPr>
        </p:nvSpPr>
        <p:spPr/>
        <p:txBody>
          <a:bodyPr/>
          <a:lstStyle/>
          <a:p>
            <a:pPr marL="0" indent="0">
              <a:buFont typeface="Arial" panose="020B0604020202020204" pitchFamily="34" charset="0"/>
              <a:buNone/>
            </a:pPr>
            <a:r>
              <a:rPr lang="fr-FR" dirty="0">
                <a:cs typeface="Calibri" panose="020F0502020204030204"/>
              </a:rPr>
              <a:t>A partir des mots clés:</a:t>
            </a:r>
          </a:p>
          <a:p>
            <a:r>
              <a:rPr lang="fr-FR" dirty="0">
                <a:cs typeface="Calibri" panose="020F0502020204030204"/>
              </a:rPr>
              <a:t>Retrouver les sites en vous aidant de l’index</a:t>
            </a:r>
          </a:p>
          <a:p>
            <a:r>
              <a:rPr lang="fr-FR" dirty="0">
                <a:cs typeface="Calibri" panose="020F0502020204030204"/>
              </a:rPr>
              <a:t>Classer les en fonction de votre critère </a:t>
            </a:r>
            <a:r>
              <a:rPr lang="fr-FR" b="1" dirty="0">
                <a:cs typeface="Calibri" panose="020F0502020204030204"/>
              </a:rPr>
              <a:t>et de votre historique de navigation</a:t>
            </a:r>
            <a:r>
              <a:rPr lang="fr-FR" dirty="0">
                <a:cs typeface="Calibri" panose="020F0502020204030204"/>
              </a:rPr>
              <a:t> (les étoiles)</a:t>
            </a:r>
          </a:p>
          <a:p>
            <a:endParaRPr lang="fr-FR" dirty="0"/>
          </a:p>
        </p:txBody>
      </p:sp>
    </p:spTree>
    <p:extLst>
      <p:ext uri="{BB962C8B-B14F-4D97-AF65-F5344CB8AC3E}">
        <p14:creationId xmlns:p14="http://schemas.microsoft.com/office/powerpoint/2010/main" val="363754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14C68-79E8-27DE-256C-96A9FDAD2B65}"/>
              </a:ext>
            </a:extLst>
          </p:cNvPr>
          <p:cNvSpPr>
            <a:spLocks noGrp="1"/>
          </p:cNvSpPr>
          <p:nvPr>
            <p:ph type="title"/>
          </p:nvPr>
        </p:nvSpPr>
        <p:spPr>
          <a:xfrm>
            <a:off x="1081087" y="0"/>
            <a:ext cx="10272713" cy="1325563"/>
          </a:xfrm>
        </p:spPr>
        <p:txBody>
          <a:bodyPr/>
          <a:lstStyle/>
          <a:p>
            <a:r>
              <a:rPr lang="fr-FR" dirty="0"/>
              <a:t>Moteur de recherche et navigateur</a:t>
            </a:r>
          </a:p>
        </p:txBody>
      </p:sp>
      <p:pic>
        <p:nvPicPr>
          <p:cNvPr id="6" name="Espace réservé du contenu 5">
            <a:extLst>
              <a:ext uri="{FF2B5EF4-FFF2-40B4-BE49-F238E27FC236}">
                <a16:creationId xmlns:a16="http://schemas.microsoft.com/office/drawing/2014/main" id="{845BAA35-38E5-3A3C-D141-DFACF6A859D0}"/>
              </a:ext>
            </a:extLst>
          </p:cNvPr>
          <p:cNvPicPr>
            <a:picLocks noGrp="1" noChangeAspect="1"/>
          </p:cNvPicPr>
          <p:nvPr>
            <p:ph idx="1"/>
          </p:nvPr>
        </p:nvPicPr>
        <p:blipFill>
          <a:blip r:embed="rId3"/>
          <a:stretch>
            <a:fillRect/>
          </a:stretch>
        </p:blipFill>
        <p:spPr>
          <a:xfrm>
            <a:off x="838200" y="2343752"/>
            <a:ext cx="10515600" cy="3831791"/>
          </a:xfrm>
        </p:spPr>
      </p:pic>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11</a:t>
            </a:fld>
            <a:endParaRPr lang="fr-FR"/>
          </a:p>
        </p:txBody>
      </p:sp>
      <p:sp>
        <p:nvSpPr>
          <p:cNvPr id="7" name="ZoneTexte 6">
            <a:extLst>
              <a:ext uri="{FF2B5EF4-FFF2-40B4-BE49-F238E27FC236}">
                <a16:creationId xmlns:a16="http://schemas.microsoft.com/office/drawing/2014/main" id="{61D77DEC-CFF3-75E0-5B06-216CDFC3DB8B}"/>
              </a:ext>
            </a:extLst>
          </p:cNvPr>
          <p:cNvSpPr txBox="1"/>
          <p:nvPr/>
        </p:nvSpPr>
        <p:spPr>
          <a:xfrm>
            <a:off x="0" y="6488668"/>
            <a:ext cx="4442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Source: https://</a:t>
            </a:r>
            <a:r>
              <a:rPr lang="fr-FR" dirty="0" err="1">
                <a:ea typeface="+mn-lt"/>
                <a:cs typeface="+mn-lt"/>
              </a:rPr>
              <a:t>www.laressourcerie.cool</a:t>
            </a:r>
            <a:r>
              <a:rPr lang="fr-FR" dirty="0">
                <a:ea typeface="+mn-lt"/>
                <a:cs typeface="+mn-lt"/>
              </a:rPr>
              <a:t>/</a:t>
            </a:r>
            <a:endParaRPr lang="fr-FR" dirty="0"/>
          </a:p>
        </p:txBody>
      </p:sp>
      <p:pic>
        <p:nvPicPr>
          <p:cNvPr id="9" name="Graphique 8" descr="Aide contour">
            <a:extLst>
              <a:ext uri="{FF2B5EF4-FFF2-40B4-BE49-F238E27FC236}">
                <a16:creationId xmlns:a16="http://schemas.microsoft.com/office/drawing/2014/main" id="{BBC105E6-B765-9A32-0BB8-0BFCC1F7F5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400" y="98038"/>
            <a:ext cx="914400" cy="914400"/>
          </a:xfrm>
          <a:prstGeom prst="rect">
            <a:avLst/>
          </a:prstGeom>
        </p:spPr>
      </p:pic>
      <p:sp>
        <p:nvSpPr>
          <p:cNvPr id="11" name="Espace réservé du contenu 4">
            <a:extLst>
              <a:ext uri="{FF2B5EF4-FFF2-40B4-BE49-F238E27FC236}">
                <a16:creationId xmlns:a16="http://schemas.microsoft.com/office/drawing/2014/main" id="{1A1D981A-CF59-4067-A235-0DC9AB29CAA2}"/>
              </a:ext>
            </a:extLst>
          </p:cNvPr>
          <p:cNvSpPr txBox="1">
            <a:spLocks/>
          </p:cNvSpPr>
          <p:nvPr/>
        </p:nvSpPr>
        <p:spPr>
          <a:xfrm>
            <a:off x="752477" y="1193245"/>
            <a:ext cx="10515600" cy="1031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cs typeface="Calibri" panose="020F0502020204030204"/>
              </a:rPr>
              <a:t>Quelles </a:t>
            </a:r>
            <a:r>
              <a:rPr lang="fr-FR" dirty="0">
                <a:cs typeface="Calibri" panose="020F0502020204030204"/>
              </a:rPr>
              <a:t>différences entre un moteur de recherche et un navigateur ? </a:t>
            </a:r>
          </a:p>
          <a:p>
            <a:r>
              <a:rPr lang="fr-FR" dirty="0">
                <a:cs typeface="Calibri" panose="020F0502020204030204"/>
              </a:rPr>
              <a:t>Quel est l’enjeu pour notre recherche ? </a:t>
            </a:r>
          </a:p>
          <a:p>
            <a:endParaRPr lang="fr-FR" dirty="0"/>
          </a:p>
        </p:txBody>
      </p:sp>
    </p:spTree>
    <p:extLst>
      <p:ext uri="{BB962C8B-B14F-4D97-AF65-F5344CB8AC3E}">
        <p14:creationId xmlns:p14="http://schemas.microsoft.com/office/powerpoint/2010/main" val="140986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6C39F-C661-FA2B-2C87-95CAFCBDBA7D}"/>
              </a:ext>
            </a:extLst>
          </p:cNvPr>
          <p:cNvSpPr>
            <a:spLocks noGrp="1"/>
          </p:cNvSpPr>
          <p:nvPr>
            <p:ph type="title"/>
          </p:nvPr>
        </p:nvSpPr>
        <p:spPr>
          <a:xfrm>
            <a:off x="1152427" y="3764"/>
            <a:ext cx="10515600" cy="1325563"/>
          </a:xfrm>
        </p:spPr>
        <p:txBody>
          <a:bodyPr/>
          <a:lstStyle/>
          <a:p>
            <a:r>
              <a:rPr lang="fr-FR" dirty="0">
                <a:cs typeface="Calibri Light"/>
              </a:rPr>
              <a:t>Analyser ses résultats de recherche</a:t>
            </a:r>
            <a:endParaRPr lang="fr-FR" dirty="0"/>
          </a:p>
        </p:txBody>
      </p:sp>
      <p:sp>
        <p:nvSpPr>
          <p:cNvPr id="4" name="Espace réservé du numéro de diapositive 3">
            <a:extLst>
              <a:ext uri="{FF2B5EF4-FFF2-40B4-BE49-F238E27FC236}">
                <a16:creationId xmlns:a16="http://schemas.microsoft.com/office/drawing/2014/main" id="{86BFECD5-F313-0516-A3EE-9F675CCF466C}"/>
              </a:ext>
            </a:extLst>
          </p:cNvPr>
          <p:cNvSpPr>
            <a:spLocks noGrp="1"/>
          </p:cNvSpPr>
          <p:nvPr>
            <p:ph type="sldNum" sz="quarter" idx="12"/>
          </p:nvPr>
        </p:nvSpPr>
        <p:spPr/>
        <p:txBody>
          <a:bodyPr/>
          <a:lstStyle/>
          <a:p>
            <a:fld id="{2A75F082-3694-7349-AF6C-D259E4E53AF9}" type="slidenum">
              <a:rPr lang="fr-FR" smtClean="0"/>
              <a:t>12</a:t>
            </a:fld>
            <a:endParaRPr lang="fr-FR"/>
          </a:p>
        </p:txBody>
      </p:sp>
      <p:pic>
        <p:nvPicPr>
          <p:cNvPr id="6" name="Espace réservé du contenu 4" descr="Enseignant contour">
            <a:extLst>
              <a:ext uri="{FF2B5EF4-FFF2-40B4-BE49-F238E27FC236}">
                <a16:creationId xmlns:a16="http://schemas.microsoft.com/office/drawing/2014/main" id="{90426CFE-84B1-23C7-7A5F-F5B98D368F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12" y="229394"/>
            <a:ext cx="914400" cy="914400"/>
          </a:xfrm>
          <a:prstGeom prst="rect">
            <a:avLst/>
          </a:prstGeom>
        </p:spPr>
      </p:pic>
      <p:pic>
        <p:nvPicPr>
          <p:cNvPr id="7" name="Image 6" descr="Une image contenant table&#10;&#10;Description générée automatiquement">
            <a:extLst>
              <a:ext uri="{FF2B5EF4-FFF2-40B4-BE49-F238E27FC236}">
                <a16:creationId xmlns:a16="http://schemas.microsoft.com/office/drawing/2014/main" id="{609881E3-9E6D-BFDA-DAEF-2A9611F0168E}"/>
              </a:ext>
            </a:extLst>
          </p:cNvPr>
          <p:cNvPicPr>
            <a:picLocks noChangeAspect="1"/>
          </p:cNvPicPr>
          <p:nvPr/>
        </p:nvPicPr>
        <p:blipFill>
          <a:blip r:embed="rId5"/>
          <a:stretch>
            <a:fillRect/>
          </a:stretch>
        </p:blipFill>
        <p:spPr>
          <a:xfrm>
            <a:off x="3174123" y="3534104"/>
            <a:ext cx="3228981" cy="2822246"/>
          </a:xfrm>
          <a:prstGeom prst="rect">
            <a:avLst/>
          </a:prstGeom>
        </p:spPr>
      </p:pic>
      <p:pic>
        <p:nvPicPr>
          <p:cNvPr id="9" name="Image 8">
            <a:extLst>
              <a:ext uri="{FF2B5EF4-FFF2-40B4-BE49-F238E27FC236}">
                <a16:creationId xmlns:a16="http://schemas.microsoft.com/office/drawing/2014/main" id="{49378A6F-9C50-E52A-E441-EEC59E827DEC}"/>
              </a:ext>
            </a:extLst>
          </p:cNvPr>
          <p:cNvPicPr>
            <a:picLocks noChangeAspect="1"/>
          </p:cNvPicPr>
          <p:nvPr/>
        </p:nvPicPr>
        <p:blipFill>
          <a:blip r:embed="rId6"/>
          <a:stretch>
            <a:fillRect/>
          </a:stretch>
        </p:blipFill>
        <p:spPr>
          <a:xfrm>
            <a:off x="1598509" y="1286231"/>
            <a:ext cx="3902180" cy="1627366"/>
          </a:xfrm>
          <a:prstGeom prst="rect">
            <a:avLst/>
          </a:prstGeom>
        </p:spPr>
      </p:pic>
      <p:pic>
        <p:nvPicPr>
          <p:cNvPr id="11" name="Image 10" descr="Une image contenant table&#10;&#10;Description générée automatiquement">
            <a:extLst>
              <a:ext uri="{FF2B5EF4-FFF2-40B4-BE49-F238E27FC236}">
                <a16:creationId xmlns:a16="http://schemas.microsoft.com/office/drawing/2014/main" id="{ADF6B144-B14B-62F3-DC4E-3072C76D8583}"/>
              </a:ext>
            </a:extLst>
          </p:cNvPr>
          <p:cNvPicPr>
            <a:picLocks noChangeAspect="1"/>
          </p:cNvPicPr>
          <p:nvPr/>
        </p:nvPicPr>
        <p:blipFill>
          <a:blip r:embed="rId7"/>
          <a:stretch>
            <a:fillRect/>
          </a:stretch>
        </p:blipFill>
        <p:spPr>
          <a:xfrm>
            <a:off x="6937321" y="1385091"/>
            <a:ext cx="3779845" cy="5054652"/>
          </a:xfrm>
          <a:prstGeom prst="rect">
            <a:avLst/>
          </a:prstGeom>
        </p:spPr>
      </p:pic>
      <p:sp>
        <p:nvSpPr>
          <p:cNvPr id="12" name="ZoneTexte 11">
            <a:extLst>
              <a:ext uri="{FF2B5EF4-FFF2-40B4-BE49-F238E27FC236}">
                <a16:creationId xmlns:a16="http://schemas.microsoft.com/office/drawing/2014/main" id="{B378381F-C51D-1B72-81CE-B2474332465E}"/>
              </a:ext>
            </a:extLst>
          </p:cNvPr>
          <p:cNvSpPr txBox="1"/>
          <p:nvPr/>
        </p:nvSpPr>
        <p:spPr>
          <a:xfrm>
            <a:off x="823118" y="2967335"/>
            <a:ext cx="5338762" cy="923330"/>
          </a:xfrm>
          <a:prstGeom prst="rect">
            <a:avLst/>
          </a:prstGeom>
          <a:noFill/>
        </p:spPr>
        <p:txBody>
          <a:bodyPr wrap="square" lIns="91440" tIns="45720" rIns="91440" bIns="45720" rtlCol="0" anchor="t">
            <a:spAutoFit/>
          </a:bodyPr>
          <a:lstStyle/>
          <a:p>
            <a:r>
              <a:rPr lang="fr-FR" dirty="0">
                <a:hlinkClick r:id="rId8"/>
              </a:rPr>
              <a:t>Ensemble de ressources pour l’analyse de la </a:t>
            </a:r>
            <a:r>
              <a:rPr lang="fr-FR">
                <a:hlinkClick r:id="rId8"/>
              </a:rPr>
              <a:t>recherche</a:t>
            </a:r>
            <a:r>
              <a:rPr lang="fr-FR" dirty="0">
                <a:hlinkClick r:id="rId8"/>
              </a:rPr>
              <a:t> d’information au C3</a:t>
            </a:r>
            <a:endParaRPr lang="fr-FR" dirty="0"/>
          </a:p>
          <a:p>
            <a:endParaRPr lang="fr-FR" dirty="0"/>
          </a:p>
        </p:txBody>
      </p:sp>
      <p:sp>
        <p:nvSpPr>
          <p:cNvPr id="15" name="ZoneTexte 14">
            <a:extLst>
              <a:ext uri="{FF2B5EF4-FFF2-40B4-BE49-F238E27FC236}">
                <a16:creationId xmlns:a16="http://schemas.microsoft.com/office/drawing/2014/main" id="{0E63999F-D08D-3FE9-1010-1909C08C9DD4}"/>
              </a:ext>
            </a:extLst>
          </p:cNvPr>
          <p:cNvSpPr txBox="1"/>
          <p:nvPr/>
        </p:nvSpPr>
        <p:spPr>
          <a:xfrm>
            <a:off x="6526243" y="1101565"/>
            <a:ext cx="4725140" cy="369332"/>
          </a:xfrm>
          <a:prstGeom prst="rect">
            <a:avLst/>
          </a:prstGeom>
          <a:noFill/>
        </p:spPr>
        <p:txBody>
          <a:bodyPr wrap="none" rtlCol="0">
            <a:spAutoFit/>
          </a:bodyPr>
          <a:lstStyle/>
          <a:p>
            <a:r>
              <a:rPr lang="fr-FR" dirty="0">
                <a:hlinkClick r:id="rId9"/>
              </a:rPr>
              <a:t>Grille d’analyse avec réflexion autour du guidage</a:t>
            </a:r>
            <a:endParaRPr lang="fr-FR" dirty="0"/>
          </a:p>
        </p:txBody>
      </p:sp>
      <p:sp>
        <p:nvSpPr>
          <p:cNvPr id="16" name="ZoneTexte 15">
            <a:extLst>
              <a:ext uri="{FF2B5EF4-FFF2-40B4-BE49-F238E27FC236}">
                <a16:creationId xmlns:a16="http://schemas.microsoft.com/office/drawing/2014/main" id="{55313887-D1B1-3360-E62B-2EDF939F3387}"/>
              </a:ext>
            </a:extLst>
          </p:cNvPr>
          <p:cNvSpPr txBox="1"/>
          <p:nvPr/>
        </p:nvSpPr>
        <p:spPr>
          <a:xfrm>
            <a:off x="1052512" y="5433020"/>
            <a:ext cx="2121611" cy="923330"/>
          </a:xfrm>
          <a:prstGeom prst="rect">
            <a:avLst/>
          </a:prstGeom>
          <a:noFill/>
        </p:spPr>
        <p:txBody>
          <a:bodyPr wrap="square" rtlCol="0">
            <a:spAutoFit/>
          </a:bodyPr>
          <a:lstStyle/>
          <a:p>
            <a:r>
              <a:rPr lang="fr-FR" u="sng" dirty="0">
                <a:solidFill>
                  <a:schemeClr val="accent1"/>
                </a:solidFill>
              </a:rPr>
              <a:t>Exemple de grille disponible sur Moodle</a:t>
            </a:r>
          </a:p>
        </p:txBody>
      </p:sp>
    </p:spTree>
    <p:extLst>
      <p:ext uri="{BB962C8B-B14F-4D97-AF65-F5344CB8AC3E}">
        <p14:creationId xmlns:p14="http://schemas.microsoft.com/office/powerpoint/2010/main" val="356682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4CF44-DF14-9F82-66BF-3BE11A797C10}"/>
              </a:ext>
            </a:extLst>
          </p:cNvPr>
          <p:cNvSpPr>
            <a:spLocks noGrp="1"/>
          </p:cNvSpPr>
          <p:nvPr>
            <p:ph type="title"/>
          </p:nvPr>
        </p:nvSpPr>
        <p:spPr>
          <a:xfrm>
            <a:off x="838200" y="-34929"/>
            <a:ext cx="10515600" cy="1325563"/>
          </a:xfrm>
        </p:spPr>
        <p:txBody>
          <a:bodyPr/>
          <a:lstStyle/>
          <a:p>
            <a:r>
              <a:rPr lang="fr-FR" dirty="0">
                <a:cs typeface="Calibri Light"/>
              </a:rPr>
              <a:t>Objectifs de l’Education Numérique</a:t>
            </a:r>
            <a:endParaRPr lang="fr-FR" dirty="0"/>
          </a:p>
        </p:txBody>
      </p:sp>
      <p:pic>
        <p:nvPicPr>
          <p:cNvPr id="6" name="Espace réservé du contenu 5">
            <a:extLst>
              <a:ext uri="{FF2B5EF4-FFF2-40B4-BE49-F238E27FC236}">
                <a16:creationId xmlns:a16="http://schemas.microsoft.com/office/drawing/2014/main" id="{8FE26AE2-FE50-10BC-5E56-6399126750D6}"/>
              </a:ext>
            </a:extLst>
          </p:cNvPr>
          <p:cNvPicPr>
            <a:picLocks noGrp="1" noChangeAspect="1"/>
          </p:cNvPicPr>
          <p:nvPr>
            <p:ph idx="1"/>
          </p:nvPr>
        </p:nvPicPr>
        <p:blipFill>
          <a:blip r:embed="rId4"/>
          <a:stretch>
            <a:fillRect/>
          </a:stretch>
        </p:blipFill>
        <p:spPr>
          <a:xfrm>
            <a:off x="1287029" y="1083799"/>
            <a:ext cx="9342872" cy="5774201"/>
          </a:xfrm>
        </p:spPr>
      </p:pic>
      <p:sp>
        <p:nvSpPr>
          <p:cNvPr id="4" name="Espace réservé du numéro de diapositive 3">
            <a:extLst>
              <a:ext uri="{FF2B5EF4-FFF2-40B4-BE49-F238E27FC236}">
                <a16:creationId xmlns:a16="http://schemas.microsoft.com/office/drawing/2014/main" id="{B50CF689-C930-F0FF-20EA-4256D4436453}"/>
              </a:ext>
            </a:extLst>
          </p:cNvPr>
          <p:cNvSpPr>
            <a:spLocks noGrp="1"/>
          </p:cNvSpPr>
          <p:nvPr>
            <p:ph type="sldNum" sz="quarter" idx="12"/>
          </p:nvPr>
        </p:nvSpPr>
        <p:spPr/>
        <p:txBody>
          <a:bodyPr/>
          <a:lstStyle/>
          <a:p>
            <a:fld id="{2A75F082-3694-7349-AF6C-D259E4E53AF9}" type="slidenum">
              <a:rPr lang="fr-FR" smtClean="0"/>
              <a:t>13</a:t>
            </a:fld>
            <a:endParaRPr lang="fr-FR"/>
          </a:p>
        </p:txBody>
      </p:sp>
      <p:pic>
        <p:nvPicPr>
          <p:cNvPr id="8" name="Graphique 7" descr="Livres sur une étagère contour">
            <a:extLst>
              <a:ext uri="{FF2B5EF4-FFF2-40B4-BE49-F238E27FC236}">
                <a16:creationId xmlns:a16="http://schemas.microsoft.com/office/drawing/2014/main" id="{38CD340A-6802-DA39-52EF-D8AB11DFB3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13" name="Flèche vers le bas 12">
            <a:extLst>
              <a:ext uri="{FF2B5EF4-FFF2-40B4-BE49-F238E27FC236}">
                <a16:creationId xmlns:a16="http://schemas.microsoft.com/office/drawing/2014/main" id="{ECCA3067-2EE5-246D-F4FB-B6BD380DE3C5}"/>
              </a:ext>
            </a:extLst>
          </p:cNvPr>
          <p:cNvSpPr/>
          <p:nvPr/>
        </p:nvSpPr>
        <p:spPr>
          <a:xfrm>
            <a:off x="5305424" y="998072"/>
            <a:ext cx="790576" cy="1073614"/>
          </a:xfrm>
          <a:prstGeom prst="downArrow">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id="{E4BD907A-6CFB-B582-7DA4-AB04C825EDD9}"/>
              </a:ext>
            </a:extLst>
          </p:cNvPr>
          <p:cNvSpPr/>
          <p:nvPr/>
        </p:nvSpPr>
        <p:spPr>
          <a:xfrm rot="9125060">
            <a:off x="5305424" y="2774687"/>
            <a:ext cx="790576" cy="1073614"/>
          </a:xfrm>
          <a:prstGeom prst="downArrow">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a:extLst>
              <a:ext uri="{FF2B5EF4-FFF2-40B4-BE49-F238E27FC236}">
                <a16:creationId xmlns:a16="http://schemas.microsoft.com/office/drawing/2014/main" id="{08952EB4-DA83-C6B0-5164-E506E0001EA6}"/>
              </a:ext>
            </a:extLst>
          </p:cNvPr>
          <p:cNvSpPr/>
          <p:nvPr/>
        </p:nvSpPr>
        <p:spPr>
          <a:xfrm rot="17090838">
            <a:off x="2443162" y="2767041"/>
            <a:ext cx="790576" cy="1073614"/>
          </a:xfrm>
          <a:prstGeom prst="downArrow">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a:extLst>
              <a:ext uri="{FF2B5EF4-FFF2-40B4-BE49-F238E27FC236}">
                <a16:creationId xmlns:a16="http://schemas.microsoft.com/office/drawing/2014/main" id="{3CEFEC4F-8517-FB7E-805A-961AF55E71BB}"/>
              </a:ext>
            </a:extLst>
          </p:cNvPr>
          <p:cNvSpPr/>
          <p:nvPr/>
        </p:nvSpPr>
        <p:spPr>
          <a:xfrm rot="6954717">
            <a:off x="6356289" y="5913249"/>
            <a:ext cx="790576" cy="1073614"/>
          </a:xfrm>
          <a:prstGeom prst="downArrow">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4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C27299A-E155-D35F-E263-DDCB2B9A964B}"/>
              </a:ext>
            </a:extLst>
          </p:cNvPr>
          <p:cNvSpPr>
            <a:spLocks noGrp="1"/>
          </p:cNvSpPr>
          <p:nvPr>
            <p:ph type="subTitle" idx="1"/>
          </p:nvPr>
        </p:nvSpPr>
        <p:spPr>
          <a:xfrm>
            <a:off x="80963" y="6356350"/>
            <a:ext cx="9144000" cy="1655762"/>
          </a:xfrm>
        </p:spPr>
        <p:txBody>
          <a:bodyPr/>
          <a:lstStyle/>
          <a:p>
            <a:pPr algn="l"/>
            <a:r>
              <a:rPr lang="fr-FR" dirty="0"/>
              <a:t>Novembre 2022</a:t>
            </a:r>
          </a:p>
        </p:txBody>
      </p:sp>
      <p:sp>
        <p:nvSpPr>
          <p:cNvPr id="4" name="Espace réservé du numéro de diapositive 3">
            <a:extLst>
              <a:ext uri="{FF2B5EF4-FFF2-40B4-BE49-F238E27FC236}">
                <a16:creationId xmlns:a16="http://schemas.microsoft.com/office/drawing/2014/main" id="{34CBA4C8-03C2-8F9B-B6DC-96A257D3E319}"/>
              </a:ext>
            </a:extLst>
          </p:cNvPr>
          <p:cNvSpPr>
            <a:spLocks noGrp="1"/>
          </p:cNvSpPr>
          <p:nvPr>
            <p:ph type="sldNum" sz="quarter" idx="12"/>
          </p:nvPr>
        </p:nvSpPr>
        <p:spPr/>
        <p:txBody>
          <a:bodyPr/>
          <a:lstStyle/>
          <a:p>
            <a:fld id="{2A75F082-3694-7349-AF6C-D259E4E53AF9}" type="slidenum">
              <a:rPr lang="fr-FR" smtClean="0"/>
              <a:t>2</a:t>
            </a:fld>
            <a:endParaRPr lang="fr-FR"/>
          </a:p>
        </p:txBody>
      </p:sp>
      <p:sp>
        <p:nvSpPr>
          <p:cNvPr id="5" name="Ellipse 4">
            <a:extLst>
              <a:ext uri="{FF2B5EF4-FFF2-40B4-BE49-F238E27FC236}">
                <a16:creationId xmlns:a16="http://schemas.microsoft.com/office/drawing/2014/main" id="{EFEA4FB8-B0EA-6D51-CD09-07252235E5A4}"/>
              </a:ext>
            </a:extLst>
          </p:cNvPr>
          <p:cNvSpPr/>
          <p:nvPr/>
        </p:nvSpPr>
        <p:spPr>
          <a:xfrm>
            <a:off x="4525318" y="1456531"/>
            <a:ext cx="3141361" cy="297229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5830C883-1E2E-4029-6107-FA680343F584}"/>
              </a:ext>
            </a:extLst>
          </p:cNvPr>
          <p:cNvSpPr txBox="1">
            <a:spLocks/>
          </p:cNvSpPr>
          <p:nvPr/>
        </p:nvSpPr>
        <p:spPr>
          <a:xfrm>
            <a:off x="838200" y="4555029"/>
            <a:ext cx="10515600" cy="132556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b="1" kern="1200">
                <a:solidFill>
                  <a:srgbClr val="009EDF"/>
                </a:solidFill>
                <a:latin typeface="+mj-lt"/>
                <a:ea typeface="+mj-ea"/>
                <a:cs typeface="+mj-cs"/>
              </a:defRPr>
            </a:lvl1pPr>
          </a:lstStyle>
          <a:p>
            <a:r>
              <a:rPr lang="fr-CH" dirty="0">
                <a:latin typeface="Calibri" panose="020F0502020204030204" pitchFamily="34" charset="0"/>
              </a:rPr>
              <a:t>Éducation numérique </a:t>
            </a:r>
            <a:r>
              <a:rPr lang="fr-CH" b="0" dirty="0">
                <a:latin typeface="Calibri" panose="020F0502020204030204" pitchFamily="34" charset="0"/>
              </a:rPr>
              <a:t>: Construire des compétences en évaluation d’information</a:t>
            </a:r>
            <a:endParaRPr lang="fr-FR" dirty="0"/>
          </a:p>
        </p:txBody>
      </p:sp>
    </p:spTree>
    <p:extLst>
      <p:ext uri="{BB962C8B-B14F-4D97-AF65-F5344CB8AC3E}">
        <p14:creationId xmlns:p14="http://schemas.microsoft.com/office/powerpoint/2010/main" val="261776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A099AEE-D160-9732-91FF-843C5A95533F}"/>
              </a:ext>
            </a:extLst>
          </p:cNvPr>
          <p:cNvPicPr>
            <a:picLocks noGrp="1" noChangeAspect="1"/>
          </p:cNvPicPr>
          <p:nvPr>
            <p:ph idx="1"/>
          </p:nvPr>
        </p:nvPicPr>
        <p:blipFill rotWithShape="1">
          <a:blip r:embed="rId3"/>
          <a:srcRect t="13499"/>
          <a:stretch/>
        </p:blipFill>
        <p:spPr>
          <a:xfrm>
            <a:off x="210671" y="2134666"/>
            <a:ext cx="11815482" cy="3048388"/>
          </a:xfrm>
        </p:spPr>
      </p:pic>
      <p:sp>
        <p:nvSpPr>
          <p:cNvPr id="6" name="ZoneTexte 5">
            <a:extLst>
              <a:ext uri="{FF2B5EF4-FFF2-40B4-BE49-F238E27FC236}">
                <a16:creationId xmlns:a16="http://schemas.microsoft.com/office/drawing/2014/main" id="{51C4D35A-030B-D2DB-1A3A-9BE29CA0F313}"/>
              </a:ext>
            </a:extLst>
          </p:cNvPr>
          <p:cNvSpPr txBox="1"/>
          <p:nvPr/>
        </p:nvSpPr>
        <p:spPr>
          <a:xfrm>
            <a:off x="0" y="6488668"/>
            <a:ext cx="5284694" cy="369332"/>
          </a:xfrm>
          <a:prstGeom prst="rect">
            <a:avLst/>
          </a:prstGeom>
          <a:noFill/>
        </p:spPr>
        <p:txBody>
          <a:bodyPr wrap="square" rtlCol="0">
            <a:spAutoFit/>
          </a:bodyPr>
          <a:lstStyle/>
          <a:p>
            <a:r>
              <a:rPr lang="fr-FR" dirty="0"/>
              <a:t>Source : Charte Education Numérique C3, DGEO </a:t>
            </a:r>
          </a:p>
        </p:txBody>
      </p:sp>
      <p:sp>
        <p:nvSpPr>
          <p:cNvPr id="3" name="Espace réservé du numéro de diapositive 2">
            <a:extLst>
              <a:ext uri="{FF2B5EF4-FFF2-40B4-BE49-F238E27FC236}">
                <a16:creationId xmlns:a16="http://schemas.microsoft.com/office/drawing/2014/main" id="{F6358DEF-42F8-A88B-8525-45DCBC32FAF6}"/>
              </a:ext>
            </a:extLst>
          </p:cNvPr>
          <p:cNvSpPr>
            <a:spLocks noGrp="1"/>
          </p:cNvSpPr>
          <p:nvPr>
            <p:ph type="sldNum" sz="quarter" idx="12"/>
          </p:nvPr>
        </p:nvSpPr>
        <p:spPr>
          <a:xfrm>
            <a:off x="9004737" y="6306105"/>
            <a:ext cx="2743200" cy="365125"/>
          </a:xfrm>
        </p:spPr>
        <p:txBody>
          <a:bodyPr/>
          <a:lstStyle/>
          <a:p>
            <a:fld id="{2A75F082-3694-7349-AF6C-D259E4E53AF9}" type="slidenum">
              <a:rPr lang="fr-FR" smtClean="0"/>
              <a:t>3</a:t>
            </a:fld>
            <a:endParaRPr lang="fr-FR" dirty="0"/>
          </a:p>
        </p:txBody>
      </p:sp>
      <p:sp>
        <p:nvSpPr>
          <p:cNvPr id="7" name="Titre 6">
            <a:extLst>
              <a:ext uri="{FF2B5EF4-FFF2-40B4-BE49-F238E27FC236}">
                <a16:creationId xmlns:a16="http://schemas.microsoft.com/office/drawing/2014/main" id="{E35DB864-4281-BE50-7A2E-97A5F5B55C28}"/>
              </a:ext>
            </a:extLst>
          </p:cNvPr>
          <p:cNvSpPr>
            <a:spLocks noGrp="1"/>
          </p:cNvSpPr>
          <p:nvPr>
            <p:ph type="title"/>
          </p:nvPr>
        </p:nvSpPr>
        <p:spPr>
          <a:xfrm>
            <a:off x="1086523" y="0"/>
            <a:ext cx="10699067" cy="1325563"/>
          </a:xfrm>
        </p:spPr>
        <p:txBody>
          <a:bodyPr/>
          <a:lstStyle/>
          <a:p>
            <a:r>
              <a:rPr lang="fr-FR" dirty="0"/>
              <a:t>Les élèves et l’évaluation de l’information</a:t>
            </a:r>
          </a:p>
        </p:txBody>
      </p:sp>
      <p:pic>
        <p:nvPicPr>
          <p:cNvPr id="11" name="Graphique 10" descr="Entrer contour">
            <a:extLst>
              <a:ext uri="{FF2B5EF4-FFF2-40B4-BE49-F238E27FC236}">
                <a16:creationId xmlns:a16="http://schemas.microsoft.com/office/drawing/2014/main" id="{9BCB30BF-E569-A4A9-51E0-ABFCF75DC6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123" y="156296"/>
            <a:ext cx="914400" cy="914400"/>
          </a:xfrm>
          <a:prstGeom prst="rect">
            <a:avLst/>
          </a:prstGeom>
        </p:spPr>
      </p:pic>
    </p:spTree>
    <p:extLst>
      <p:ext uri="{BB962C8B-B14F-4D97-AF65-F5344CB8AC3E}">
        <p14:creationId xmlns:p14="http://schemas.microsoft.com/office/powerpoint/2010/main" val="48392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169BEE41-D976-5B56-1E4E-0E36BC185F77}"/>
              </a:ext>
            </a:extLst>
          </p:cNvPr>
          <p:cNvGrpSpPr/>
          <p:nvPr/>
        </p:nvGrpSpPr>
        <p:grpSpPr>
          <a:xfrm>
            <a:off x="116380" y="4005506"/>
            <a:ext cx="4877764" cy="2187704"/>
            <a:chOff x="116380" y="4005506"/>
            <a:chExt cx="4877764" cy="2187704"/>
          </a:xfrm>
        </p:grpSpPr>
        <p:pic>
          <p:nvPicPr>
            <p:cNvPr id="1028" name="Picture 4">
              <a:extLst>
                <a:ext uri="{FF2B5EF4-FFF2-40B4-BE49-F238E27FC236}">
                  <a16:creationId xmlns:a16="http://schemas.microsoft.com/office/drawing/2014/main" id="{13CA299B-8AD2-092F-5598-42FAF79E1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8696">
              <a:off x="395608" y="4005506"/>
              <a:ext cx="4267835" cy="2078491"/>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E9AE9FBE-84E5-D7CE-B1B7-EAAFF9161A14}"/>
                </a:ext>
              </a:extLst>
            </p:cNvPr>
            <p:cNvSpPr txBox="1"/>
            <p:nvPr/>
          </p:nvSpPr>
          <p:spPr>
            <a:xfrm>
              <a:off x="116380" y="5731545"/>
              <a:ext cx="4877764" cy="461665"/>
            </a:xfrm>
            <a:custGeom>
              <a:avLst/>
              <a:gdLst>
                <a:gd name="connsiteX0" fmla="*/ 0 w 4877764"/>
                <a:gd name="connsiteY0" fmla="*/ 0 h 461665"/>
                <a:gd name="connsiteX1" fmla="*/ 4877764 w 4877764"/>
                <a:gd name="connsiteY1" fmla="*/ 0 h 461665"/>
                <a:gd name="connsiteX2" fmla="*/ 4877764 w 4877764"/>
                <a:gd name="connsiteY2" fmla="*/ 461665 h 461665"/>
                <a:gd name="connsiteX3" fmla="*/ 0 w 4877764"/>
                <a:gd name="connsiteY3" fmla="*/ 461665 h 461665"/>
                <a:gd name="connsiteX4" fmla="*/ 0 w 487776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7764" h="461665" fill="none" extrusionOk="0">
                  <a:moveTo>
                    <a:pt x="0" y="0"/>
                  </a:moveTo>
                  <a:cubicBezTo>
                    <a:pt x="1102007" y="-49533"/>
                    <a:pt x="4202176" y="-14809"/>
                    <a:pt x="4877764" y="0"/>
                  </a:cubicBezTo>
                  <a:cubicBezTo>
                    <a:pt x="4875616" y="186521"/>
                    <a:pt x="4875471" y="313513"/>
                    <a:pt x="4877764" y="461665"/>
                  </a:cubicBezTo>
                  <a:cubicBezTo>
                    <a:pt x="3021202" y="413434"/>
                    <a:pt x="1680606" y="546120"/>
                    <a:pt x="0" y="461665"/>
                  </a:cubicBezTo>
                  <a:cubicBezTo>
                    <a:pt x="-3326" y="342772"/>
                    <a:pt x="-14350" y="47724"/>
                    <a:pt x="0" y="0"/>
                  </a:cubicBezTo>
                  <a:close/>
                </a:path>
                <a:path w="4877764" h="461665" stroke="0" extrusionOk="0">
                  <a:moveTo>
                    <a:pt x="0" y="0"/>
                  </a:moveTo>
                  <a:cubicBezTo>
                    <a:pt x="1360541" y="118645"/>
                    <a:pt x="4320373" y="116012"/>
                    <a:pt x="4877764" y="0"/>
                  </a:cubicBezTo>
                  <a:cubicBezTo>
                    <a:pt x="4896510" y="143527"/>
                    <a:pt x="4850774" y="261265"/>
                    <a:pt x="4877764" y="461665"/>
                  </a:cubicBezTo>
                  <a:cubicBezTo>
                    <a:pt x="2756793" y="596265"/>
                    <a:pt x="2403945" y="304469"/>
                    <a:pt x="0" y="461665"/>
                  </a:cubicBezTo>
                  <a:cubicBezTo>
                    <a:pt x="11502" y="333756"/>
                    <a:pt x="40657" y="173872"/>
                    <a:pt x="0" y="0"/>
                  </a:cubicBezTo>
                  <a:close/>
                </a:path>
              </a:pathLst>
            </a:custGeom>
            <a:solidFill>
              <a:schemeClr val="bg1"/>
            </a:solid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fr-FR" sz="2400" dirty="0"/>
                <a:t>Elèves démunis hors de leur contexte  </a:t>
              </a:r>
            </a:p>
          </p:txBody>
        </p:sp>
      </p:grpSp>
      <p:grpSp>
        <p:nvGrpSpPr>
          <p:cNvPr id="27" name="Groupe 26">
            <a:extLst>
              <a:ext uri="{FF2B5EF4-FFF2-40B4-BE49-F238E27FC236}">
                <a16:creationId xmlns:a16="http://schemas.microsoft.com/office/drawing/2014/main" id="{A0CCD54C-9552-1910-A746-1A17BB03A075}"/>
              </a:ext>
            </a:extLst>
          </p:cNvPr>
          <p:cNvGrpSpPr/>
          <p:nvPr/>
        </p:nvGrpSpPr>
        <p:grpSpPr>
          <a:xfrm>
            <a:off x="116380" y="502853"/>
            <a:ext cx="4587583" cy="2555835"/>
            <a:chOff x="233569" y="633912"/>
            <a:chExt cx="4587583" cy="2555835"/>
          </a:xfrm>
        </p:grpSpPr>
        <p:pic>
          <p:nvPicPr>
            <p:cNvPr id="6" name="Image 5" descr="Amis regardant un appareil numérique">
              <a:extLst>
                <a:ext uri="{FF2B5EF4-FFF2-40B4-BE49-F238E27FC236}">
                  <a16:creationId xmlns:a16="http://schemas.microsoft.com/office/drawing/2014/main" id="{E5CC9A44-C9E3-EFA9-C569-652587DC0F55}"/>
                </a:ext>
              </a:extLst>
            </p:cNvPr>
            <p:cNvPicPr>
              <a:picLocks noChangeAspect="1"/>
            </p:cNvPicPr>
            <p:nvPr/>
          </p:nvPicPr>
          <p:blipFill>
            <a:blip r:embed="rId4"/>
            <a:stretch>
              <a:fillRect/>
            </a:stretch>
          </p:blipFill>
          <p:spPr>
            <a:xfrm rot="20983961">
              <a:off x="554312" y="865309"/>
              <a:ext cx="4266840" cy="2324438"/>
            </a:xfrm>
            <a:prstGeom prst="rect">
              <a:avLst/>
            </a:prstGeom>
          </p:spPr>
        </p:pic>
        <p:sp>
          <p:nvSpPr>
            <p:cNvPr id="14" name="ZoneTexte 13">
              <a:extLst>
                <a:ext uri="{FF2B5EF4-FFF2-40B4-BE49-F238E27FC236}">
                  <a16:creationId xmlns:a16="http://schemas.microsoft.com/office/drawing/2014/main" id="{36A6ABD3-E72D-1870-CB42-E92802463A4A}"/>
                </a:ext>
              </a:extLst>
            </p:cNvPr>
            <p:cNvSpPr txBox="1"/>
            <p:nvPr/>
          </p:nvSpPr>
          <p:spPr>
            <a:xfrm>
              <a:off x="233569" y="633912"/>
              <a:ext cx="2317865" cy="830997"/>
            </a:xfrm>
            <a:custGeom>
              <a:avLst/>
              <a:gdLst>
                <a:gd name="connsiteX0" fmla="*/ 0 w 2317865"/>
                <a:gd name="connsiteY0" fmla="*/ 0 h 830997"/>
                <a:gd name="connsiteX1" fmla="*/ 2317865 w 2317865"/>
                <a:gd name="connsiteY1" fmla="*/ 0 h 830997"/>
                <a:gd name="connsiteX2" fmla="*/ 2317865 w 2317865"/>
                <a:gd name="connsiteY2" fmla="*/ 830997 h 830997"/>
                <a:gd name="connsiteX3" fmla="*/ 0 w 2317865"/>
                <a:gd name="connsiteY3" fmla="*/ 830997 h 830997"/>
                <a:gd name="connsiteX4" fmla="*/ 0 w 2317865"/>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65" h="830997" fill="none" extrusionOk="0">
                  <a:moveTo>
                    <a:pt x="0" y="0"/>
                  </a:moveTo>
                  <a:cubicBezTo>
                    <a:pt x="662654" y="-49533"/>
                    <a:pt x="2084231" y="-14809"/>
                    <a:pt x="2317865" y="0"/>
                  </a:cubicBezTo>
                  <a:cubicBezTo>
                    <a:pt x="2282477" y="192764"/>
                    <a:pt x="2315572" y="611841"/>
                    <a:pt x="2317865" y="830997"/>
                  </a:cubicBezTo>
                  <a:cubicBezTo>
                    <a:pt x="1998889" y="782766"/>
                    <a:pt x="317668" y="915452"/>
                    <a:pt x="0" y="830997"/>
                  </a:cubicBezTo>
                  <a:cubicBezTo>
                    <a:pt x="63154" y="451589"/>
                    <a:pt x="-14350" y="374090"/>
                    <a:pt x="0" y="0"/>
                  </a:cubicBezTo>
                  <a:close/>
                </a:path>
                <a:path w="2317865" h="830997" stroke="0" extrusionOk="0">
                  <a:moveTo>
                    <a:pt x="0" y="0"/>
                  </a:moveTo>
                  <a:cubicBezTo>
                    <a:pt x="814629" y="118645"/>
                    <a:pt x="1228655" y="116012"/>
                    <a:pt x="2317865" y="0"/>
                  </a:cubicBezTo>
                  <a:cubicBezTo>
                    <a:pt x="2319991" y="113011"/>
                    <a:pt x="2357355" y="601367"/>
                    <a:pt x="2317865" y="830997"/>
                  </a:cubicBezTo>
                  <a:cubicBezTo>
                    <a:pt x="1202784" y="965597"/>
                    <a:pt x="483679" y="673801"/>
                    <a:pt x="0" y="830997"/>
                  </a:cubicBezTo>
                  <a:cubicBezTo>
                    <a:pt x="-5118" y="699632"/>
                    <a:pt x="-25823" y="390388"/>
                    <a:pt x="0" y="0"/>
                  </a:cubicBezTo>
                  <a:close/>
                </a:path>
              </a:pathLst>
            </a:custGeom>
            <a:solidFill>
              <a:schemeClr val="bg1"/>
            </a:solid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fr-FR" sz="2400" dirty="0"/>
                <a:t>Compétences de lecture </a:t>
              </a:r>
            </a:p>
          </p:txBody>
        </p:sp>
        <p:pic>
          <p:nvPicPr>
            <p:cNvPr id="16" name="Graphique 15" descr="Internet contour">
              <a:extLst>
                <a:ext uri="{FF2B5EF4-FFF2-40B4-BE49-F238E27FC236}">
                  <a16:creationId xmlns:a16="http://schemas.microsoft.com/office/drawing/2014/main" id="{993E6712-2258-AC07-2588-BF4F31FB7B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3035" y="879118"/>
              <a:ext cx="914400" cy="914400"/>
            </a:xfrm>
            <a:prstGeom prst="rect">
              <a:avLst/>
            </a:prstGeom>
          </p:spPr>
        </p:pic>
      </p:grpSp>
      <p:sp>
        <p:nvSpPr>
          <p:cNvPr id="3" name="Espace réservé du contenu 2">
            <a:extLst>
              <a:ext uri="{FF2B5EF4-FFF2-40B4-BE49-F238E27FC236}">
                <a16:creationId xmlns:a16="http://schemas.microsoft.com/office/drawing/2014/main" id="{EA6B0DC9-5FD0-EC1F-578B-B095416FB9B2}"/>
              </a:ext>
            </a:extLst>
          </p:cNvPr>
          <p:cNvSpPr>
            <a:spLocks noGrp="1"/>
          </p:cNvSpPr>
          <p:nvPr>
            <p:ph idx="1"/>
          </p:nvPr>
        </p:nvSpPr>
        <p:spPr>
          <a:xfrm>
            <a:off x="4432858" y="6502549"/>
            <a:ext cx="10515600" cy="365125"/>
          </a:xfrm>
        </p:spPr>
        <p:txBody>
          <a:bodyPr/>
          <a:lstStyle/>
          <a:p>
            <a:pPr marL="0" indent="0">
              <a:buNone/>
            </a:pPr>
            <a:r>
              <a:rPr lang="fr-CH" sz="1400" dirty="0">
                <a:effectLst/>
              </a:rPr>
              <a:t>Macedo-Rouet, M. (2022). </a:t>
            </a:r>
            <a:r>
              <a:rPr lang="fr-CH" sz="1400" i="1" dirty="0">
                <a:effectLst/>
              </a:rPr>
              <a:t>Savoir chercher. Pour une éducation à l’évaluation de l’information.</a:t>
            </a:r>
            <a:r>
              <a:rPr lang="fr-CH" sz="1400" dirty="0">
                <a:effectLst/>
              </a:rPr>
              <a:t> (</a:t>
            </a:r>
            <a:r>
              <a:rPr lang="fr-CH" sz="1400" dirty="0" err="1">
                <a:effectLst/>
              </a:rPr>
              <a:t>C&amp;f</a:t>
            </a:r>
            <a:r>
              <a:rPr lang="fr-CH" sz="1400" dirty="0">
                <a:effectLst/>
              </a:rPr>
              <a:t> </a:t>
            </a:r>
            <a:r>
              <a:rPr lang="fr-CH" sz="1400" dirty="0" err="1">
                <a:effectLst/>
              </a:rPr>
              <a:t>Eds</a:t>
            </a:r>
            <a:r>
              <a:rPr lang="fr-CH" sz="1400" dirty="0">
                <a:effectLst/>
              </a:rPr>
              <a:t>).</a:t>
            </a:r>
          </a:p>
          <a:p>
            <a:endParaRPr lang="fr-FR" dirty="0"/>
          </a:p>
        </p:txBody>
      </p:sp>
      <p:sp>
        <p:nvSpPr>
          <p:cNvPr id="4" name="Espace réservé du numéro de diapositive 3">
            <a:extLst>
              <a:ext uri="{FF2B5EF4-FFF2-40B4-BE49-F238E27FC236}">
                <a16:creationId xmlns:a16="http://schemas.microsoft.com/office/drawing/2014/main" id="{06881020-B9B2-D0F9-0237-E37920C5B712}"/>
              </a:ext>
            </a:extLst>
          </p:cNvPr>
          <p:cNvSpPr>
            <a:spLocks noGrp="1"/>
          </p:cNvSpPr>
          <p:nvPr>
            <p:ph type="sldNum" sz="quarter" idx="12"/>
          </p:nvPr>
        </p:nvSpPr>
        <p:spPr/>
        <p:txBody>
          <a:bodyPr/>
          <a:lstStyle/>
          <a:p>
            <a:fld id="{2A75F082-3694-7349-AF6C-D259E4E53AF9}" type="slidenum">
              <a:rPr lang="fr-FR" smtClean="0"/>
              <a:t>4</a:t>
            </a:fld>
            <a:endParaRPr lang="fr-FR"/>
          </a:p>
        </p:txBody>
      </p:sp>
      <p:sp>
        <p:nvSpPr>
          <p:cNvPr id="9" name="ZoneTexte 8">
            <a:extLst>
              <a:ext uri="{FF2B5EF4-FFF2-40B4-BE49-F238E27FC236}">
                <a16:creationId xmlns:a16="http://schemas.microsoft.com/office/drawing/2014/main" id="{E1905718-BDEC-B2D7-D891-A1BE0E5262E3}"/>
              </a:ext>
            </a:extLst>
          </p:cNvPr>
          <p:cNvSpPr txBox="1"/>
          <p:nvPr/>
        </p:nvSpPr>
        <p:spPr>
          <a:xfrm>
            <a:off x="-12555" y="6611779"/>
            <a:ext cx="986167" cy="246221"/>
          </a:xfrm>
          <a:prstGeom prst="rect">
            <a:avLst/>
          </a:prstGeom>
          <a:noFill/>
        </p:spPr>
        <p:txBody>
          <a:bodyPr wrap="none" rtlCol="0">
            <a:spAutoFit/>
          </a:bodyPr>
          <a:lstStyle/>
          <a:p>
            <a:r>
              <a:rPr lang="fr-FR" sz="1000" dirty="0">
                <a:hlinkClick r:id="rId7"/>
              </a:rPr>
              <a:t>Source Image 2</a:t>
            </a:r>
            <a:endParaRPr lang="fr-FR" sz="1000" dirty="0"/>
          </a:p>
        </p:txBody>
      </p:sp>
      <p:sp>
        <p:nvSpPr>
          <p:cNvPr id="10" name="ZoneTexte 9">
            <a:extLst>
              <a:ext uri="{FF2B5EF4-FFF2-40B4-BE49-F238E27FC236}">
                <a16:creationId xmlns:a16="http://schemas.microsoft.com/office/drawing/2014/main" id="{1F7C4A65-13CF-261E-151D-5F7840A68AD2}"/>
              </a:ext>
            </a:extLst>
          </p:cNvPr>
          <p:cNvSpPr txBox="1"/>
          <p:nvPr/>
        </p:nvSpPr>
        <p:spPr>
          <a:xfrm>
            <a:off x="809077" y="6607309"/>
            <a:ext cx="986167" cy="246221"/>
          </a:xfrm>
          <a:prstGeom prst="rect">
            <a:avLst/>
          </a:prstGeom>
          <a:noFill/>
        </p:spPr>
        <p:txBody>
          <a:bodyPr wrap="none" rtlCol="0">
            <a:spAutoFit/>
          </a:bodyPr>
          <a:lstStyle/>
          <a:p>
            <a:r>
              <a:rPr lang="fr-FR" sz="1000" dirty="0">
                <a:hlinkClick r:id="rId8"/>
              </a:rPr>
              <a:t>Source Image 3</a:t>
            </a:r>
            <a:endParaRPr lang="fr-FR" sz="1000" dirty="0"/>
          </a:p>
        </p:txBody>
      </p:sp>
      <p:sp>
        <p:nvSpPr>
          <p:cNvPr id="11" name="ZoneTexte 10">
            <a:extLst>
              <a:ext uri="{FF2B5EF4-FFF2-40B4-BE49-F238E27FC236}">
                <a16:creationId xmlns:a16="http://schemas.microsoft.com/office/drawing/2014/main" id="{88441023-CF1E-0C4F-A705-621B195EEBF4}"/>
              </a:ext>
            </a:extLst>
          </p:cNvPr>
          <p:cNvSpPr txBox="1"/>
          <p:nvPr/>
        </p:nvSpPr>
        <p:spPr>
          <a:xfrm>
            <a:off x="2501342" y="6598364"/>
            <a:ext cx="982961" cy="246221"/>
          </a:xfrm>
          <a:prstGeom prst="rect">
            <a:avLst/>
          </a:prstGeom>
          <a:noFill/>
        </p:spPr>
        <p:txBody>
          <a:bodyPr wrap="none" rtlCol="0">
            <a:spAutoFit/>
          </a:bodyPr>
          <a:lstStyle/>
          <a:p>
            <a:r>
              <a:rPr lang="fr-FR" sz="1000" dirty="0">
                <a:hlinkClick r:id="rId9"/>
              </a:rPr>
              <a:t>Source image 5</a:t>
            </a:r>
            <a:endParaRPr lang="fr-FR" sz="1000" dirty="0"/>
          </a:p>
        </p:txBody>
      </p:sp>
      <p:sp>
        <p:nvSpPr>
          <p:cNvPr id="12" name="ZoneTexte 11">
            <a:extLst>
              <a:ext uri="{FF2B5EF4-FFF2-40B4-BE49-F238E27FC236}">
                <a16:creationId xmlns:a16="http://schemas.microsoft.com/office/drawing/2014/main" id="{80596CC7-0472-4ECC-B8AC-300AA69095C5}"/>
              </a:ext>
            </a:extLst>
          </p:cNvPr>
          <p:cNvSpPr txBox="1"/>
          <p:nvPr/>
        </p:nvSpPr>
        <p:spPr>
          <a:xfrm>
            <a:off x="1646296" y="6607308"/>
            <a:ext cx="982961" cy="246221"/>
          </a:xfrm>
          <a:prstGeom prst="rect">
            <a:avLst/>
          </a:prstGeom>
          <a:noFill/>
        </p:spPr>
        <p:txBody>
          <a:bodyPr wrap="none" rtlCol="0">
            <a:spAutoFit/>
          </a:bodyPr>
          <a:lstStyle/>
          <a:p>
            <a:r>
              <a:rPr lang="fr-FR" sz="1000" u="sng" dirty="0">
                <a:solidFill>
                  <a:schemeClr val="accent1"/>
                </a:solidFill>
              </a:rPr>
              <a:t>So</a:t>
            </a:r>
            <a:r>
              <a:rPr lang="fr-FR" sz="1000" dirty="0">
                <a:hlinkClick r:id="rId10"/>
              </a:rPr>
              <a:t>urce image 4</a:t>
            </a:r>
            <a:endParaRPr lang="fr-FR" sz="1000" dirty="0"/>
          </a:p>
        </p:txBody>
      </p:sp>
      <p:grpSp>
        <p:nvGrpSpPr>
          <p:cNvPr id="29" name="Groupe 28">
            <a:extLst>
              <a:ext uri="{FF2B5EF4-FFF2-40B4-BE49-F238E27FC236}">
                <a16:creationId xmlns:a16="http://schemas.microsoft.com/office/drawing/2014/main" id="{80FBA39E-0643-FF52-50B0-AC6EFBBE9871}"/>
              </a:ext>
            </a:extLst>
          </p:cNvPr>
          <p:cNvGrpSpPr/>
          <p:nvPr/>
        </p:nvGrpSpPr>
        <p:grpSpPr>
          <a:xfrm>
            <a:off x="3874005" y="1909864"/>
            <a:ext cx="3933232" cy="2951974"/>
            <a:chOff x="3874005" y="1909864"/>
            <a:chExt cx="3933232" cy="2951974"/>
          </a:xfrm>
        </p:grpSpPr>
        <p:pic>
          <p:nvPicPr>
            <p:cNvPr id="1026" name="Picture 2">
              <a:extLst>
                <a:ext uri="{FF2B5EF4-FFF2-40B4-BE49-F238E27FC236}">
                  <a16:creationId xmlns:a16="http://schemas.microsoft.com/office/drawing/2014/main" id="{BBF50AC4-50FE-1B20-B9C9-F2A18D4170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4005" y="1909864"/>
              <a:ext cx="3933232" cy="295197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5781B81F-6DF7-546D-FFE5-845FDB925F3F}"/>
                </a:ext>
              </a:extLst>
            </p:cNvPr>
            <p:cNvSpPr txBox="1"/>
            <p:nvPr/>
          </p:nvSpPr>
          <p:spPr>
            <a:xfrm>
              <a:off x="3971563" y="4268291"/>
              <a:ext cx="3312439" cy="461665"/>
            </a:xfrm>
            <a:custGeom>
              <a:avLst/>
              <a:gdLst>
                <a:gd name="connsiteX0" fmla="*/ 0 w 3312439"/>
                <a:gd name="connsiteY0" fmla="*/ 0 h 461665"/>
                <a:gd name="connsiteX1" fmla="*/ 3312439 w 3312439"/>
                <a:gd name="connsiteY1" fmla="*/ 0 h 461665"/>
                <a:gd name="connsiteX2" fmla="*/ 3312439 w 3312439"/>
                <a:gd name="connsiteY2" fmla="*/ 461665 h 461665"/>
                <a:gd name="connsiteX3" fmla="*/ 0 w 3312439"/>
                <a:gd name="connsiteY3" fmla="*/ 461665 h 461665"/>
                <a:gd name="connsiteX4" fmla="*/ 0 w 3312439"/>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439" h="461665" fill="none" extrusionOk="0">
                  <a:moveTo>
                    <a:pt x="0" y="0"/>
                  </a:moveTo>
                  <a:cubicBezTo>
                    <a:pt x="595037" y="-49533"/>
                    <a:pt x="2704761" y="-14809"/>
                    <a:pt x="3312439" y="0"/>
                  </a:cubicBezTo>
                  <a:cubicBezTo>
                    <a:pt x="3310291" y="186521"/>
                    <a:pt x="3310146" y="313513"/>
                    <a:pt x="3312439" y="461665"/>
                  </a:cubicBezTo>
                  <a:cubicBezTo>
                    <a:pt x="2730574" y="413434"/>
                    <a:pt x="1181870" y="546120"/>
                    <a:pt x="0" y="461665"/>
                  </a:cubicBezTo>
                  <a:cubicBezTo>
                    <a:pt x="-3326" y="342772"/>
                    <a:pt x="-14350" y="47724"/>
                    <a:pt x="0" y="0"/>
                  </a:cubicBezTo>
                  <a:close/>
                </a:path>
                <a:path w="3312439" h="461665" stroke="0" extrusionOk="0">
                  <a:moveTo>
                    <a:pt x="0" y="0"/>
                  </a:moveTo>
                  <a:cubicBezTo>
                    <a:pt x="1534703" y="118645"/>
                    <a:pt x="1851521" y="116012"/>
                    <a:pt x="3312439" y="0"/>
                  </a:cubicBezTo>
                  <a:cubicBezTo>
                    <a:pt x="3331185" y="143527"/>
                    <a:pt x="3285449" y="261265"/>
                    <a:pt x="3312439" y="461665"/>
                  </a:cubicBezTo>
                  <a:cubicBezTo>
                    <a:pt x="2336076" y="596265"/>
                    <a:pt x="1285848" y="304469"/>
                    <a:pt x="0" y="461665"/>
                  </a:cubicBezTo>
                  <a:cubicBezTo>
                    <a:pt x="11502" y="333756"/>
                    <a:pt x="40657" y="173872"/>
                    <a:pt x="0" y="0"/>
                  </a:cubicBezTo>
                  <a:close/>
                </a:path>
              </a:pathLst>
            </a:custGeom>
            <a:solidFill>
              <a:schemeClr val="bg1"/>
            </a:solid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fr-FR" sz="2400" dirty="0"/>
                <a:t>Outils de recherche </a:t>
              </a:r>
            </a:p>
          </p:txBody>
        </p:sp>
        <p:pic>
          <p:nvPicPr>
            <p:cNvPr id="19" name="Graphique 18" descr="Contour de visage confus avec un remplissage uni">
              <a:extLst>
                <a:ext uri="{FF2B5EF4-FFF2-40B4-BE49-F238E27FC236}">
                  <a16:creationId xmlns:a16="http://schemas.microsoft.com/office/drawing/2014/main" id="{1BBD5505-ED50-2547-4A7A-4CF49A5C04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53449" y="4151596"/>
              <a:ext cx="695054" cy="695054"/>
            </a:xfrm>
            <a:prstGeom prst="rect">
              <a:avLst/>
            </a:prstGeom>
          </p:spPr>
        </p:pic>
      </p:grpSp>
      <p:grpSp>
        <p:nvGrpSpPr>
          <p:cNvPr id="30" name="Groupe 29">
            <a:extLst>
              <a:ext uri="{FF2B5EF4-FFF2-40B4-BE49-F238E27FC236}">
                <a16:creationId xmlns:a16="http://schemas.microsoft.com/office/drawing/2014/main" id="{319967EE-1EDD-6F40-EF3D-06F003536DEA}"/>
              </a:ext>
            </a:extLst>
          </p:cNvPr>
          <p:cNvGrpSpPr/>
          <p:nvPr/>
        </p:nvGrpSpPr>
        <p:grpSpPr>
          <a:xfrm>
            <a:off x="6900976" y="551183"/>
            <a:ext cx="4336424" cy="2331764"/>
            <a:chOff x="7048103" y="648286"/>
            <a:chExt cx="4336424" cy="2331764"/>
          </a:xfrm>
        </p:grpSpPr>
        <p:pic>
          <p:nvPicPr>
            <p:cNvPr id="1030" name="Picture 6" descr="Fake News e os impactos na vida em sociedade.">
              <a:extLst>
                <a:ext uri="{FF2B5EF4-FFF2-40B4-BE49-F238E27FC236}">
                  <a16:creationId xmlns:a16="http://schemas.microsoft.com/office/drawing/2014/main" id="{0B573239-EF8A-2EF3-7A69-D45FF7C1EA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397638">
              <a:off x="7680750" y="901559"/>
              <a:ext cx="3703777" cy="2078491"/>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que 23" descr="Loupe contour">
              <a:extLst>
                <a:ext uri="{FF2B5EF4-FFF2-40B4-BE49-F238E27FC236}">
                  <a16:creationId xmlns:a16="http://schemas.microsoft.com/office/drawing/2014/main" id="{58819DC6-9875-7734-28E5-6A5A231AF6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6635319">
              <a:off x="8098414" y="1262113"/>
              <a:ext cx="914400" cy="914400"/>
            </a:xfrm>
            <a:prstGeom prst="rect">
              <a:avLst/>
            </a:prstGeom>
          </p:spPr>
        </p:pic>
        <p:sp>
          <p:nvSpPr>
            <p:cNvPr id="25" name="ZoneTexte 24">
              <a:extLst>
                <a:ext uri="{FF2B5EF4-FFF2-40B4-BE49-F238E27FC236}">
                  <a16:creationId xmlns:a16="http://schemas.microsoft.com/office/drawing/2014/main" id="{D7D51203-7825-0E1E-E929-A153DD881934}"/>
                </a:ext>
              </a:extLst>
            </p:cNvPr>
            <p:cNvSpPr txBox="1"/>
            <p:nvPr/>
          </p:nvSpPr>
          <p:spPr>
            <a:xfrm>
              <a:off x="7048103" y="648286"/>
              <a:ext cx="3600862" cy="461665"/>
            </a:xfrm>
            <a:custGeom>
              <a:avLst/>
              <a:gdLst>
                <a:gd name="connsiteX0" fmla="*/ 0 w 3600862"/>
                <a:gd name="connsiteY0" fmla="*/ 0 h 461665"/>
                <a:gd name="connsiteX1" fmla="*/ 3600862 w 3600862"/>
                <a:gd name="connsiteY1" fmla="*/ 0 h 461665"/>
                <a:gd name="connsiteX2" fmla="*/ 3600862 w 3600862"/>
                <a:gd name="connsiteY2" fmla="*/ 461665 h 461665"/>
                <a:gd name="connsiteX3" fmla="*/ 0 w 3600862"/>
                <a:gd name="connsiteY3" fmla="*/ 461665 h 461665"/>
                <a:gd name="connsiteX4" fmla="*/ 0 w 360086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862" h="461665" fill="none" extrusionOk="0">
                  <a:moveTo>
                    <a:pt x="0" y="0"/>
                  </a:moveTo>
                  <a:cubicBezTo>
                    <a:pt x="1781153" y="-49533"/>
                    <a:pt x="2725871" y="-14809"/>
                    <a:pt x="3600862" y="0"/>
                  </a:cubicBezTo>
                  <a:cubicBezTo>
                    <a:pt x="3598714" y="186521"/>
                    <a:pt x="3598569" y="313513"/>
                    <a:pt x="3600862" y="461665"/>
                  </a:cubicBezTo>
                  <a:cubicBezTo>
                    <a:pt x="2025395" y="413434"/>
                    <a:pt x="1491688" y="546120"/>
                    <a:pt x="0" y="461665"/>
                  </a:cubicBezTo>
                  <a:cubicBezTo>
                    <a:pt x="-3326" y="342772"/>
                    <a:pt x="-14350" y="47724"/>
                    <a:pt x="0" y="0"/>
                  </a:cubicBezTo>
                  <a:close/>
                </a:path>
                <a:path w="3600862" h="461665" stroke="0" extrusionOk="0">
                  <a:moveTo>
                    <a:pt x="0" y="0"/>
                  </a:moveTo>
                  <a:cubicBezTo>
                    <a:pt x="1569923" y="118645"/>
                    <a:pt x="2874827" y="116012"/>
                    <a:pt x="3600862" y="0"/>
                  </a:cubicBezTo>
                  <a:cubicBezTo>
                    <a:pt x="3619608" y="143527"/>
                    <a:pt x="3573872" y="261265"/>
                    <a:pt x="3600862" y="461665"/>
                  </a:cubicBezTo>
                  <a:cubicBezTo>
                    <a:pt x="2476007" y="596265"/>
                    <a:pt x="1735061" y="304469"/>
                    <a:pt x="0" y="461665"/>
                  </a:cubicBezTo>
                  <a:cubicBezTo>
                    <a:pt x="11502" y="333756"/>
                    <a:pt x="40657" y="173872"/>
                    <a:pt x="0" y="0"/>
                  </a:cubicBezTo>
                  <a:close/>
                </a:path>
              </a:pathLst>
            </a:custGeom>
            <a:solidFill>
              <a:schemeClr val="bg1"/>
            </a:solid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fr-FR" sz="2400" dirty="0"/>
                <a:t>Pas d’attention aux indices</a:t>
              </a:r>
            </a:p>
          </p:txBody>
        </p:sp>
      </p:grpSp>
      <p:grpSp>
        <p:nvGrpSpPr>
          <p:cNvPr id="31" name="Groupe 30">
            <a:extLst>
              <a:ext uri="{FF2B5EF4-FFF2-40B4-BE49-F238E27FC236}">
                <a16:creationId xmlns:a16="http://schemas.microsoft.com/office/drawing/2014/main" id="{50DC089C-C6F4-396D-4823-E9D7EAA228A0}"/>
              </a:ext>
            </a:extLst>
          </p:cNvPr>
          <p:cNvGrpSpPr/>
          <p:nvPr/>
        </p:nvGrpSpPr>
        <p:grpSpPr>
          <a:xfrm>
            <a:off x="7517187" y="3692579"/>
            <a:ext cx="4346942" cy="2442053"/>
            <a:chOff x="7592076" y="3768098"/>
            <a:chExt cx="4346942" cy="2442053"/>
          </a:xfrm>
        </p:grpSpPr>
        <p:pic>
          <p:nvPicPr>
            <p:cNvPr id="1032" name="Picture 8" descr="Les 4 astuces pour être visible sur les moteurs de recherche">
              <a:extLst>
                <a:ext uri="{FF2B5EF4-FFF2-40B4-BE49-F238E27FC236}">
                  <a16:creationId xmlns:a16="http://schemas.microsoft.com/office/drawing/2014/main" id="{953C5BAA-F70C-574F-614B-F5A2A00D31D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612478">
              <a:off x="7822027" y="3768098"/>
              <a:ext cx="3578966" cy="223685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50FE8E2B-314E-D840-3759-4D6582F5E332}"/>
                </a:ext>
              </a:extLst>
            </p:cNvPr>
            <p:cNvSpPr txBox="1"/>
            <p:nvPr/>
          </p:nvSpPr>
          <p:spPr>
            <a:xfrm>
              <a:off x="7592076" y="5748486"/>
              <a:ext cx="4346942" cy="461665"/>
            </a:xfrm>
            <a:custGeom>
              <a:avLst/>
              <a:gdLst>
                <a:gd name="connsiteX0" fmla="*/ 0 w 4346942"/>
                <a:gd name="connsiteY0" fmla="*/ 0 h 461665"/>
                <a:gd name="connsiteX1" fmla="*/ 4346942 w 4346942"/>
                <a:gd name="connsiteY1" fmla="*/ 0 h 461665"/>
                <a:gd name="connsiteX2" fmla="*/ 4346942 w 4346942"/>
                <a:gd name="connsiteY2" fmla="*/ 461665 h 461665"/>
                <a:gd name="connsiteX3" fmla="*/ 0 w 4346942"/>
                <a:gd name="connsiteY3" fmla="*/ 461665 h 461665"/>
                <a:gd name="connsiteX4" fmla="*/ 0 w 434694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942" h="461665" fill="none" extrusionOk="0">
                  <a:moveTo>
                    <a:pt x="0" y="0"/>
                  </a:moveTo>
                  <a:cubicBezTo>
                    <a:pt x="754320" y="-49533"/>
                    <a:pt x="2380628" y="-14809"/>
                    <a:pt x="4346942" y="0"/>
                  </a:cubicBezTo>
                  <a:cubicBezTo>
                    <a:pt x="4344794" y="186521"/>
                    <a:pt x="4344649" y="313513"/>
                    <a:pt x="4346942" y="461665"/>
                  </a:cubicBezTo>
                  <a:cubicBezTo>
                    <a:pt x="3744493" y="413434"/>
                    <a:pt x="971878" y="546120"/>
                    <a:pt x="0" y="461665"/>
                  </a:cubicBezTo>
                  <a:cubicBezTo>
                    <a:pt x="-3326" y="342772"/>
                    <a:pt x="-14350" y="47724"/>
                    <a:pt x="0" y="0"/>
                  </a:cubicBezTo>
                  <a:close/>
                </a:path>
                <a:path w="4346942" h="461665" stroke="0" extrusionOk="0">
                  <a:moveTo>
                    <a:pt x="0" y="0"/>
                  </a:moveTo>
                  <a:cubicBezTo>
                    <a:pt x="1377009" y="118645"/>
                    <a:pt x="3081528" y="116012"/>
                    <a:pt x="4346942" y="0"/>
                  </a:cubicBezTo>
                  <a:cubicBezTo>
                    <a:pt x="4365688" y="143527"/>
                    <a:pt x="4319952" y="261265"/>
                    <a:pt x="4346942" y="461665"/>
                  </a:cubicBezTo>
                  <a:cubicBezTo>
                    <a:pt x="3372081" y="596265"/>
                    <a:pt x="1307316" y="304469"/>
                    <a:pt x="0" y="461665"/>
                  </a:cubicBezTo>
                  <a:cubicBezTo>
                    <a:pt x="11502" y="333756"/>
                    <a:pt x="40657" y="173872"/>
                    <a:pt x="0" y="0"/>
                  </a:cubicBezTo>
                  <a:close/>
                </a:path>
              </a:pathLst>
            </a:custGeom>
            <a:solidFill>
              <a:schemeClr val="bg1"/>
            </a:solid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fr-FR" sz="2400" dirty="0"/>
                <a:t>L’usage ne fait pas la compétence </a:t>
              </a:r>
            </a:p>
          </p:txBody>
        </p:sp>
      </p:grpSp>
    </p:spTree>
    <p:extLst>
      <p:ext uri="{BB962C8B-B14F-4D97-AF65-F5344CB8AC3E}">
        <p14:creationId xmlns:p14="http://schemas.microsoft.com/office/powerpoint/2010/main" val="36065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rré corné 18">
            <a:extLst>
              <a:ext uri="{FF2B5EF4-FFF2-40B4-BE49-F238E27FC236}">
                <a16:creationId xmlns:a16="http://schemas.microsoft.com/office/drawing/2014/main" id="{D03D499E-E12A-04F2-80CD-089E05DB8232}"/>
              </a:ext>
            </a:extLst>
          </p:cNvPr>
          <p:cNvSpPr/>
          <p:nvPr/>
        </p:nvSpPr>
        <p:spPr>
          <a:xfrm>
            <a:off x="387527" y="3189826"/>
            <a:ext cx="1683128" cy="1024696"/>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E614C68-79E8-27DE-256C-96A9FDAD2B65}"/>
              </a:ext>
            </a:extLst>
          </p:cNvPr>
          <p:cNvSpPr>
            <a:spLocks noGrp="1"/>
          </p:cNvSpPr>
          <p:nvPr>
            <p:ph type="title"/>
          </p:nvPr>
        </p:nvSpPr>
        <p:spPr>
          <a:xfrm>
            <a:off x="51222" y="-33705"/>
            <a:ext cx="10739047" cy="1325563"/>
          </a:xfrm>
        </p:spPr>
        <p:txBody>
          <a:bodyPr/>
          <a:lstStyle/>
          <a:p>
            <a:r>
              <a:rPr lang="fr-FR" dirty="0"/>
              <a:t>Le fonctionnement des moteurs de recherche</a:t>
            </a:r>
          </a:p>
        </p:txBody>
      </p:sp>
      <p:sp>
        <p:nvSpPr>
          <p:cNvPr id="3" name="Espace réservé du contenu 2">
            <a:extLst>
              <a:ext uri="{FF2B5EF4-FFF2-40B4-BE49-F238E27FC236}">
                <a16:creationId xmlns:a16="http://schemas.microsoft.com/office/drawing/2014/main" id="{E4B74996-1999-3189-3864-57D4D2DF56AE}"/>
              </a:ext>
            </a:extLst>
          </p:cNvPr>
          <p:cNvSpPr>
            <a:spLocks noGrp="1"/>
          </p:cNvSpPr>
          <p:nvPr>
            <p:ph idx="1"/>
          </p:nvPr>
        </p:nvSpPr>
        <p:spPr>
          <a:xfrm>
            <a:off x="373239" y="3439500"/>
            <a:ext cx="1834600" cy="561217"/>
          </a:xfrm>
        </p:spPr>
        <p:txBody>
          <a:bodyPr vert="horz" lIns="91440" tIns="45720" rIns="91440" bIns="45720" rtlCol="0" anchor="t">
            <a:noAutofit/>
          </a:bodyPr>
          <a:lstStyle/>
          <a:p>
            <a:pPr marL="0" indent="0">
              <a:buNone/>
            </a:pPr>
            <a:r>
              <a:rPr lang="fr-FR" sz="3600" b="1" dirty="0">
                <a:cs typeface="Calibri"/>
              </a:rPr>
              <a:t>Mot clé </a:t>
            </a:r>
          </a:p>
        </p:txBody>
      </p:sp>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5</a:t>
            </a:fld>
            <a:endParaRPr lang="fr-FR"/>
          </a:p>
        </p:txBody>
      </p:sp>
      <p:grpSp>
        <p:nvGrpSpPr>
          <p:cNvPr id="13" name="Groupe 12">
            <a:extLst>
              <a:ext uri="{FF2B5EF4-FFF2-40B4-BE49-F238E27FC236}">
                <a16:creationId xmlns:a16="http://schemas.microsoft.com/office/drawing/2014/main" id="{307A6DC7-EDC4-EF2A-D6E2-C6067F5A37A0}"/>
              </a:ext>
            </a:extLst>
          </p:cNvPr>
          <p:cNvGrpSpPr/>
          <p:nvPr/>
        </p:nvGrpSpPr>
        <p:grpSpPr>
          <a:xfrm>
            <a:off x="2383321" y="1405842"/>
            <a:ext cx="7289524" cy="4910740"/>
            <a:chOff x="2647950" y="1182241"/>
            <a:chExt cx="7289524" cy="5038369"/>
          </a:xfrm>
        </p:grpSpPr>
        <p:sp>
          <p:nvSpPr>
            <p:cNvPr id="12" name="Flèche vers la droite 11">
              <a:extLst>
                <a:ext uri="{FF2B5EF4-FFF2-40B4-BE49-F238E27FC236}">
                  <a16:creationId xmlns:a16="http://schemas.microsoft.com/office/drawing/2014/main" id="{D5A0F21C-B6F4-EA4D-934E-5CE6BC947600}"/>
                </a:ext>
              </a:extLst>
            </p:cNvPr>
            <p:cNvSpPr/>
            <p:nvPr/>
          </p:nvSpPr>
          <p:spPr>
            <a:xfrm>
              <a:off x="2647950" y="1182241"/>
              <a:ext cx="7289524" cy="503836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2">
              <a:extLst>
                <a:ext uri="{FF2B5EF4-FFF2-40B4-BE49-F238E27FC236}">
                  <a16:creationId xmlns:a16="http://schemas.microsoft.com/office/drawing/2014/main" id="{7BD023C1-115D-6B11-66F5-DD0EEC520405}"/>
                </a:ext>
              </a:extLst>
            </p:cNvPr>
            <p:cNvSpPr txBox="1">
              <a:spLocks/>
            </p:cNvSpPr>
            <p:nvPr/>
          </p:nvSpPr>
          <p:spPr>
            <a:xfrm>
              <a:off x="3826565" y="5161479"/>
              <a:ext cx="1444488" cy="5612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cs typeface="Calibri"/>
                </a:rPr>
                <a:t>Index </a:t>
              </a:r>
            </a:p>
          </p:txBody>
        </p:sp>
        <p:pic>
          <p:nvPicPr>
            <p:cNvPr id="5" name="Graphique 6" descr="Schéma de réseau contour">
              <a:extLst>
                <a:ext uri="{FF2B5EF4-FFF2-40B4-BE49-F238E27FC236}">
                  <a16:creationId xmlns:a16="http://schemas.microsoft.com/office/drawing/2014/main" id="{3567AAE1-0C3A-9E77-038A-D7F0AF8A2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0435" y="2309191"/>
              <a:ext cx="2849217" cy="2862469"/>
            </a:xfrm>
            <a:prstGeom prst="rect">
              <a:avLst/>
            </a:prstGeom>
          </p:spPr>
        </p:pic>
        <p:pic>
          <p:nvPicPr>
            <p:cNvPr id="8" name="Graphique 8" descr="Internet des objets contour">
              <a:extLst>
                <a:ext uri="{FF2B5EF4-FFF2-40B4-BE49-F238E27FC236}">
                  <a16:creationId xmlns:a16="http://schemas.microsoft.com/office/drawing/2014/main" id="{AD233B44-D89D-719A-26FA-81B82272F8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8585" y="2310020"/>
              <a:ext cx="2849217" cy="2849217"/>
            </a:xfrm>
            <a:prstGeom prst="rect">
              <a:avLst/>
            </a:prstGeom>
          </p:spPr>
        </p:pic>
        <p:sp>
          <p:nvSpPr>
            <p:cNvPr id="10" name="Espace réservé du contenu 2">
              <a:extLst>
                <a:ext uri="{FF2B5EF4-FFF2-40B4-BE49-F238E27FC236}">
                  <a16:creationId xmlns:a16="http://schemas.microsoft.com/office/drawing/2014/main" id="{DB6E3ED1-14BD-7B8A-3587-965766714181}"/>
                </a:ext>
              </a:extLst>
            </p:cNvPr>
            <p:cNvSpPr txBox="1">
              <a:spLocks/>
            </p:cNvSpPr>
            <p:nvPr/>
          </p:nvSpPr>
          <p:spPr>
            <a:xfrm>
              <a:off x="6980582" y="5055461"/>
              <a:ext cx="2040835" cy="5612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cs typeface="Calibri"/>
                </a:rPr>
                <a:t>Algorithme </a:t>
              </a:r>
            </a:p>
          </p:txBody>
        </p:sp>
      </p:grpSp>
      <p:sp>
        <p:nvSpPr>
          <p:cNvPr id="16" name="Rectangle : avec coin rogné 15">
            <a:extLst>
              <a:ext uri="{FF2B5EF4-FFF2-40B4-BE49-F238E27FC236}">
                <a16:creationId xmlns:a16="http://schemas.microsoft.com/office/drawing/2014/main" id="{13BE1B78-FE2D-5138-57F0-22CED58962D5}"/>
              </a:ext>
            </a:extLst>
          </p:cNvPr>
          <p:cNvSpPr/>
          <p:nvPr/>
        </p:nvSpPr>
        <p:spPr>
          <a:xfrm>
            <a:off x="9971223" y="2846307"/>
            <a:ext cx="1638093" cy="1819421"/>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B44E6DF9-3BFC-39FC-BA15-2EDB07CA450B}"/>
              </a:ext>
            </a:extLst>
          </p:cNvPr>
          <p:cNvGrpSpPr/>
          <p:nvPr/>
        </p:nvGrpSpPr>
        <p:grpSpPr>
          <a:xfrm>
            <a:off x="9988098" y="2948021"/>
            <a:ext cx="1709531" cy="1708679"/>
            <a:chOff x="9975574" y="2788093"/>
            <a:chExt cx="1709531" cy="1708679"/>
          </a:xfrm>
        </p:grpSpPr>
        <p:sp>
          <p:nvSpPr>
            <p:cNvPr id="9" name="Espace réservé du contenu 2">
              <a:extLst>
                <a:ext uri="{FF2B5EF4-FFF2-40B4-BE49-F238E27FC236}">
                  <a16:creationId xmlns:a16="http://schemas.microsoft.com/office/drawing/2014/main" id="{F0C30BD7-5223-44BB-F7C9-EBE514C74F2E}"/>
                </a:ext>
              </a:extLst>
            </p:cNvPr>
            <p:cNvSpPr txBox="1">
              <a:spLocks/>
            </p:cNvSpPr>
            <p:nvPr/>
          </p:nvSpPr>
          <p:spPr>
            <a:xfrm>
              <a:off x="9975574" y="2788093"/>
              <a:ext cx="1709531" cy="574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cs typeface="Calibri"/>
                </a:rPr>
                <a:t>Résultats</a:t>
              </a:r>
            </a:p>
          </p:txBody>
        </p:sp>
        <p:pic>
          <p:nvPicPr>
            <p:cNvPr id="11" name="Graphique 11" descr="Liste contour">
              <a:extLst>
                <a:ext uri="{FF2B5EF4-FFF2-40B4-BE49-F238E27FC236}">
                  <a16:creationId xmlns:a16="http://schemas.microsoft.com/office/drawing/2014/main" id="{9430619E-8F79-AC66-2DA6-6EA280F19D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5087" y="3184807"/>
              <a:ext cx="1298713" cy="1311965"/>
            </a:xfrm>
            <a:prstGeom prst="rect">
              <a:avLst/>
            </a:prstGeom>
          </p:spPr>
        </p:pic>
      </p:grpSp>
      <p:sp>
        <p:nvSpPr>
          <p:cNvPr id="20" name="ZoneTexte 19">
            <a:extLst>
              <a:ext uri="{FF2B5EF4-FFF2-40B4-BE49-F238E27FC236}">
                <a16:creationId xmlns:a16="http://schemas.microsoft.com/office/drawing/2014/main" id="{21B8E98A-394B-2DF3-2B35-2CDC5F020A00}"/>
              </a:ext>
            </a:extLst>
          </p:cNvPr>
          <p:cNvSpPr txBox="1"/>
          <p:nvPr/>
        </p:nvSpPr>
        <p:spPr>
          <a:xfrm>
            <a:off x="428625" y="1575905"/>
            <a:ext cx="4670125" cy="584775"/>
          </a:xfrm>
          <a:prstGeom prst="rect">
            <a:avLst/>
          </a:prstGeom>
          <a:noFill/>
        </p:spPr>
        <p:txBody>
          <a:bodyPr wrap="none" rtlCol="0">
            <a:spAutoFit/>
          </a:bodyPr>
          <a:lstStyle/>
          <a:p>
            <a:pPr marL="457200" indent="-457200">
              <a:buFont typeface="Arial" panose="020B0604020202020204" pitchFamily="34" charset="0"/>
              <a:buChar char="•"/>
            </a:pPr>
            <a:r>
              <a:rPr lang="fr-FR" sz="3200" dirty="0"/>
              <a:t>Du mot clé aux résultats</a:t>
            </a:r>
          </a:p>
        </p:txBody>
      </p:sp>
    </p:spTree>
    <p:extLst>
      <p:ext uri="{BB962C8B-B14F-4D97-AF65-F5344CB8AC3E}">
        <p14:creationId xmlns:p14="http://schemas.microsoft.com/office/powerpoint/2010/main" val="167912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6</a:t>
            </a:fld>
            <a:endParaRPr lang="fr-FR"/>
          </a:p>
        </p:txBody>
      </p:sp>
      <p:pic>
        <p:nvPicPr>
          <p:cNvPr id="8" name="Graphique 8" descr="Internet des objets contour">
            <a:extLst>
              <a:ext uri="{FF2B5EF4-FFF2-40B4-BE49-F238E27FC236}">
                <a16:creationId xmlns:a16="http://schemas.microsoft.com/office/drawing/2014/main" id="{AD233B44-D89D-719A-26FA-81B82272F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0281" y="246641"/>
            <a:ext cx="977750" cy="952982"/>
          </a:xfrm>
          <a:prstGeom prst="rect">
            <a:avLst/>
          </a:prstGeom>
        </p:spPr>
      </p:pic>
      <p:sp>
        <p:nvSpPr>
          <p:cNvPr id="15" name="ZoneTexte 14">
            <a:extLst>
              <a:ext uri="{FF2B5EF4-FFF2-40B4-BE49-F238E27FC236}">
                <a16:creationId xmlns:a16="http://schemas.microsoft.com/office/drawing/2014/main" id="{ED55F2C3-F228-4BEF-BDB2-FD9C32178974}"/>
              </a:ext>
            </a:extLst>
          </p:cNvPr>
          <p:cNvSpPr txBox="1"/>
          <p:nvPr/>
        </p:nvSpPr>
        <p:spPr>
          <a:xfrm>
            <a:off x="294166" y="359946"/>
            <a:ext cx="4312206" cy="584775"/>
          </a:xfrm>
          <a:prstGeom prst="rect">
            <a:avLst/>
          </a:prstGeom>
          <a:noFill/>
        </p:spPr>
        <p:txBody>
          <a:bodyPr wrap="none" rtlCol="0">
            <a:spAutoFit/>
          </a:bodyPr>
          <a:lstStyle/>
          <a:p>
            <a:pPr marL="457200" indent="-457200">
              <a:buFont typeface="Arial" panose="020B0604020202020204" pitchFamily="34" charset="0"/>
              <a:buChar char="•"/>
            </a:pPr>
            <a:r>
              <a:rPr lang="fr-FR" sz="3200"/>
              <a:t>Le travail d’indexation</a:t>
            </a:r>
          </a:p>
        </p:txBody>
      </p:sp>
      <p:pic>
        <p:nvPicPr>
          <p:cNvPr id="25" name="Espace réservé du contenu 24" descr="Document contour">
            <a:extLst>
              <a:ext uri="{FF2B5EF4-FFF2-40B4-BE49-F238E27FC236}">
                <a16:creationId xmlns:a16="http://schemas.microsoft.com/office/drawing/2014/main" id="{37E83AF8-5937-1C63-3160-D4F10BF15A67}"/>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rot="780000">
            <a:off x="5092890" y="2514835"/>
            <a:ext cx="1748789" cy="1748789"/>
          </a:xfrm>
        </p:spPr>
      </p:pic>
      <p:pic>
        <p:nvPicPr>
          <p:cNvPr id="27" name="Graphique 26" descr="Loupe contour">
            <a:extLst>
              <a:ext uri="{FF2B5EF4-FFF2-40B4-BE49-F238E27FC236}">
                <a16:creationId xmlns:a16="http://schemas.microsoft.com/office/drawing/2014/main" id="{0F899213-106C-3231-F3E8-69C39E2CD8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20000">
            <a:off x="3864638" y="3041912"/>
            <a:ext cx="1371600" cy="1364973"/>
          </a:xfrm>
          <a:prstGeom prst="rect">
            <a:avLst/>
          </a:prstGeom>
        </p:spPr>
      </p:pic>
      <p:pic>
        <p:nvPicPr>
          <p:cNvPr id="29" name="Graphique 28" descr="Araignée contour">
            <a:extLst>
              <a:ext uri="{FF2B5EF4-FFF2-40B4-BE49-F238E27FC236}">
                <a16:creationId xmlns:a16="http://schemas.microsoft.com/office/drawing/2014/main" id="{0F32EAC3-1E5D-3E34-ABFE-350DA13603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3795" y="3639201"/>
            <a:ext cx="1890713" cy="1890713"/>
          </a:xfrm>
          <a:prstGeom prst="rect">
            <a:avLst/>
          </a:prstGeom>
        </p:spPr>
      </p:pic>
      <p:pic>
        <p:nvPicPr>
          <p:cNvPr id="31" name="Graphique 30" descr="Internet contour">
            <a:extLst>
              <a:ext uri="{FF2B5EF4-FFF2-40B4-BE49-F238E27FC236}">
                <a16:creationId xmlns:a16="http://schemas.microsoft.com/office/drawing/2014/main" id="{33F0FA40-AAD7-C1AF-49EF-B70B2F92C8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431" y="1012721"/>
            <a:ext cx="2871166" cy="2871166"/>
          </a:xfrm>
          <a:prstGeom prst="rect">
            <a:avLst/>
          </a:prstGeom>
        </p:spPr>
      </p:pic>
      <p:pic>
        <p:nvPicPr>
          <p:cNvPr id="33" name="Graphique 32" descr="Réseau contour">
            <a:extLst>
              <a:ext uri="{FF2B5EF4-FFF2-40B4-BE49-F238E27FC236}">
                <a16:creationId xmlns:a16="http://schemas.microsoft.com/office/drawing/2014/main" id="{4E584783-25E4-8F1B-725B-DBCD2A8447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319150">
            <a:off x="8716244" y="3033790"/>
            <a:ext cx="3399582" cy="3799510"/>
          </a:xfrm>
          <a:prstGeom prst="rect">
            <a:avLst/>
          </a:prstGeom>
        </p:spPr>
      </p:pic>
      <p:sp>
        <p:nvSpPr>
          <p:cNvPr id="2" name="Flèche : droite 1">
            <a:extLst>
              <a:ext uri="{FF2B5EF4-FFF2-40B4-BE49-F238E27FC236}">
                <a16:creationId xmlns:a16="http://schemas.microsoft.com/office/drawing/2014/main" id="{6D90130E-268B-75C6-7F87-2F1C7633B05A}"/>
              </a:ext>
            </a:extLst>
          </p:cNvPr>
          <p:cNvSpPr/>
          <p:nvPr/>
        </p:nvSpPr>
        <p:spPr>
          <a:xfrm rot="655322">
            <a:off x="3283931" y="2319747"/>
            <a:ext cx="728193" cy="49033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Espace réservé du contenu 24" descr="Document contour">
            <a:extLst>
              <a:ext uri="{FF2B5EF4-FFF2-40B4-BE49-F238E27FC236}">
                <a16:creationId xmlns:a16="http://schemas.microsoft.com/office/drawing/2014/main" id="{B2787422-4C97-5411-E097-C8E6BF4EC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80000">
            <a:off x="4549702" y="2123395"/>
            <a:ext cx="1748789" cy="1748789"/>
          </a:xfrm>
          <a:prstGeom prst="rect">
            <a:avLst/>
          </a:prstGeom>
        </p:spPr>
      </p:pic>
      <p:pic>
        <p:nvPicPr>
          <p:cNvPr id="9" name="Espace réservé du contenu 24" descr="Document contour">
            <a:extLst>
              <a:ext uri="{FF2B5EF4-FFF2-40B4-BE49-F238E27FC236}">
                <a16:creationId xmlns:a16="http://schemas.microsoft.com/office/drawing/2014/main" id="{424EDFD4-CEDE-4D75-6274-4630F5CA6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80000">
            <a:off x="4131081" y="1907079"/>
            <a:ext cx="1748789" cy="1748789"/>
          </a:xfrm>
          <a:prstGeom prst="rect">
            <a:avLst/>
          </a:prstGeom>
        </p:spPr>
      </p:pic>
      <p:pic>
        <p:nvPicPr>
          <p:cNvPr id="10" name="Espace réservé du contenu 24" descr="Document contour">
            <a:extLst>
              <a:ext uri="{FF2B5EF4-FFF2-40B4-BE49-F238E27FC236}">
                <a16:creationId xmlns:a16="http://schemas.microsoft.com/office/drawing/2014/main" id="{4FC64D7D-A868-1D81-60F5-E9B134A199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80000">
            <a:off x="3785198" y="1621201"/>
            <a:ext cx="1748789" cy="1748789"/>
          </a:xfrm>
          <a:prstGeom prst="rect">
            <a:avLst/>
          </a:prstGeom>
        </p:spPr>
      </p:pic>
      <p:sp>
        <p:nvSpPr>
          <p:cNvPr id="11" name="Flèche en arc 10">
            <a:extLst>
              <a:ext uri="{FF2B5EF4-FFF2-40B4-BE49-F238E27FC236}">
                <a16:creationId xmlns:a16="http://schemas.microsoft.com/office/drawing/2014/main" id="{451910AE-C453-9482-C40B-FC90DBE0FC18}"/>
              </a:ext>
            </a:extLst>
          </p:cNvPr>
          <p:cNvSpPr/>
          <p:nvPr/>
        </p:nvSpPr>
        <p:spPr>
          <a:xfrm rot="21124399">
            <a:off x="6589670" y="2885839"/>
            <a:ext cx="3058966" cy="2161620"/>
          </a:xfrm>
          <a:prstGeom prst="circularArrow">
            <a:avLst>
              <a:gd name="adj1" fmla="val 12500"/>
              <a:gd name="adj2" fmla="val 1142319"/>
              <a:gd name="adj3" fmla="val 20457681"/>
              <a:gd name="adj4" fmla="val 12107832"/>
              <a:gd name="adj5" fmla="val 1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en arc 11">
            <a:extLst>
              <a:ext uri="{FF2B5EF4-FFF2-40B4-BE49-F238E27FC236}">
                <a16:creationId xmlns:a16="http://schemas.microsoft.com/office/drawing/2014/main" id="{331C2BF9-E19E-AB88-1E70-C55D94A9E2BD}"/>
              </a:ext>
            </a:extLst>
          </p:cNvPr>
          <p:cNvSpPr/>
          <p:nvPr/>
        </p:nvSpPr>
        <p:spPr>
          <a:xfrm rot="243529">
            <a:off x="6595597" y="3668278"/>
            <a:ext cx="2741560" cy="2161620"/>
          </a:xfrm>
          <a:prstGeom prst="circularArrow">
            <a:avLst>
              <a:gd name="adj1" fmla="val 12500"/>
              <a:gd name="adj2" fmla="val 1136686"/>
              <a:gd name="adj3" fmla="val 20457681"/>
              <a:gd name="adj4" fmla="val 11938609"/>
              <a:gd name="adj5" fmla="val 1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en arc 13">
            <a:extLst>
              <a:ext uri="{FF2B5EF4-FFF2-40B4-BE49-F238E27FC236}">
                <a16:creationId xmlns:a16="http://schemas.microsoft.com/office/drawing/2014/main" id="{9B2E0FD0-B6C6-3EF0-E9E2-251A81CE7793}"/>
              </a:ext>
            </a:extLst>
          </p:cNvPr>
          <p:cNvSpPr/>
          <p:nvPr/>
        </p:nvSpPr>
        <p:spPr>
          <a:xfrm>
            <a:off x="6531314" y="4568086"/>
            <a:ext cx="2741560" cy="2161620"/>
          </a:xfrm>
          <a:prstGeom prst="circularArrow">
            <a:avLst>
              <a:gd name="adj1" fmla="val 12500"/>
              <a:gd name="adj2" fmla="val 1136686"/>
              <a:gd name="adj3" fmla="val 20457681"/>
              <a:gd name="adj4" fmla="val 12641259"/>
              <a:gd name="adj5" fmla="val 1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a:extLst>
              <a:ext uri="{FF2B5EF4-FFF2-40B4-BE49-F238E27FC236}">
                <a16:creationId xmlns:a16="http://schemas.microsoft.com/office/drawing/2014/main" id="{5E1BF76D-5601-C2F9-3CA7-B0508EBEB411}"/>
              </a:ext>
            </a:extLst>
          </p:cNvPr>
          <p:cNvSpPr txBox="1"/>
          <p:nvPr/>
        </p:nvSpPr>
        <p:spPr>
          <a:xfrm>
            <a:off x="731034" y="3495156"/>
            <a:ext cx="2846228" cy="461665"/>
          </a:xfrm>
          <a:prstGeom prst="rect">
            <a:avLst/>
          </a:prstGeom>
          <a:noFill/>
        </p:spPr>
        <p:txBody>
          <a:bodyPr wrap="none" rtlCol="0">
            <a:spAutoFit/>
          </a:bodyPr>
          <a:lstStyle/>
          <a:p>
            <a:r>
              <a:rPr lang="fr-FR" sz="2400" dirty="0"/>
              <a:t>Informations sur web</a:t>
            </a:r>
          </a:p>
        </p:txBody>
      </p:sp>
      <p:sp>
        <p:nvSpPr>
          <p:cNvPr id="17" name="ZoneTexte 16">
            <a:extLst>
              <a:ext uri="{FF2B5EF4-FFF2-40B4-BE49-F238E27FC236}">
                <a16:creationId xmlns:a16="http://schemas.microsoft.com/office/drawing/2014/main" id="{15DCAF1B-2ED0-A76E-AEC9-90AB2A9E629E}"/>
              </a:ext>
            </a:extLst>
          </p:cNvPr>
          <p:cNvSpPr txBox="1"/>
          <p:nvPr/>
        </p:nvSpPr>
        <p:spPr>
          <a:xfrm>
            <a:off x="3863470" y="5568867"/>
            <a:ext cx="2741560" cy="830997"/>
          </a:xfrm>
          <a:prstGeom prst="rect">
            <a:avLst/>
          </a:prstGeom>
          <a:noFill/>
        </p:spPr>
        <p:txBody>
          <a:bodyPr wrap="square" rtlCol="0">
            <a:spAutoFit/>
          </a:bodyPr>
          <a:lstStyle/>
          <a:p>
            <a:r>
              <a:rPr lang="fr-FR" sz="2400" dirty="0">
                <a:solidFill>
                  <a:schemeClr val="accent2">
                    <a:lumMod val="75000"/>
                  </a:schemeClr>
                </a:solidFill>
              </a:rPr>
              <a:t>Robots d’indexation ou web crawler</a:t>
            </a:r>
          </a:p>
        </p:txBody>
      </p:sp>
      <p:sp>
        <p:nvSpPr>
          <p:cNvPr id="18" name="ZoneTexte 17">
            <a:extLst>
              <a:ext uri="{FF2B5EF4-FFF2-40B4-BE49-F238E27FC236}">
                <a16:creationId xmlns:a16="http://schemas.microsoft.com/office/drawing/2014/main" id="{40BA9F34-2704-2E3C-60E8-FF15320C37D6}"/>
              </a:ext>
            </a:extLst>
          </p:cNvPr>
          <p:cNvSpPr txBox="1"/>
          <p:nvPr/>
        </p:nvSpPr>
        <p:spPr>
          <a:xfrm>
            <a:off x="9521047" y="2564912"/>
            <a:ext cx="2481255" cy="830997"/>
          </a:xfrm>
          <a:prstGeom prst="rect">
            <a:avLst/>
          </a:prstGeom>
          <a:noFill/>
        </p:spPr>
        <p:txBody>
          <a:bodyPr wrap="square" rtlCol="0">
            <a:spAutoFit/>
          </a:bodyPr>
          <a:lstStyle/>
          <a:p>
            <a:r>
              <a:rPr lang="fr-FR" sz="2400" dirty="0"/>
              <a:t>Basse de données: Index</a:t>
            </a:r>
          </a:p>
        </p:txBody>
      </p:sp>
      <p:sp>
        <p:nvSpPr>
          <p:cNvPr id="19" name="Flèche en arc 18">
            <a:extLst>
              <a:ext uri="{FF2B5EF4-FFF2-40B4-BE49-F238E27FC236}">
                <a16:creationId xmlns:a16="http://schemas.microsoft.com/office/drawing/2014/main" id="{64DDDEC9-07BF-8984-E891-BB26A8F8EDFA}"/>
              </a:ext>
            </a:extLst>
          </p:cNvPr>
          <p:cNvSpPr/>
          <p:nvPr/>
        </p:nvSpPr>
        <p:spPr>
          <a:xfrm rot="9863707" flipV="1">
            <a:off x="2528324" y="4126086"/>
            <a:ext cx="2741560" cy="2029095"/>
          </a:xfrm>
          <a:prstGeom prst="circularArrow">
            <a:avLst>
              <a:gd name="adj1" fmla="val 12500"/>
              <a:gd name="adj2" fmla="val 1136686"/>
              <a:gd name="adj3" fmla="val 20457681"/>
              <a:gd name="adj4" fmla="val 15824437"/>
              <a:gd name="adj5" fmla="val 1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1" name="Graphique 20" descr="Boîte de réception croix contour">
            <a:extLst>
              <a:ext uri="{FF2B5EF4-FFF2-40B4-BE49-F238E27FC236}">
                <a16:creationId xmlns:a16="http://schemas.microsoft.com/office/drawing/2014/main" id="{DD7DCE47-30E7-4DD5-9972-10C797BA37D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04809" y="5059218"/>
            <a:ext cx="1380038" cy="1380038"/>
          </a:xfrm>
          <a:prstGeom prst="rect">
            <a:avLst/>
          </a:prstGeom>
        </p:spPr>
      </p:pic>
    </p:spTree>
    <p:extLst>
      <p:ext uri="{BB962C8B-B14F-4D97-AF65-F5344CB8AC3E}">
        <p14:creationId xmlns:p14="http://schemas.microsoft.com/office/powerpoint/2010/main" val="360582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rré corné 17">
            <a:extLst>
              <a:ext uri="{FF2B5EF4-FFF2-40B4-BE49-F238E27FC236}">
                <a16:creationId xmlns:a16="http://schemas.microsoft.com/office/drawing/2014/main" id="{0FBA1D5B-6316-1F25-0F17-939B5275EDB3}"/>
              </a:ext>
            </a:extLst>
          </p:cNvPr>
          <p:cNvSpPr/>
          <p:nvPr/>
        </p:nvSpPr>
        <p:spPr>
          <a:xfrm>
            <a:off x="139215" y="2595422"/>
            <a:ext cx="3075470" cy="1203640"/>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E614C68-79E8-27DE-256C-96A9FDAD2B65}"/>
              </a:ext>
            </a:extLst>
          </p:cNvPr>
          <p:cNvSpPr>
            <a:spLocks noGrp="1"/>
          </p:cNvSpPr>
          <p:nvPr>
            <p:ph type="title"/>
          </p:nvPr>
        </p:nvSpPr>
        <p:spPr>
          <a:xfrm>
            <a:off x="838200" y="14918"/>
            <a:ext cx="10272713" cy="1325563"/>
          </a:xfrm>
        </p:spPr>
        <p:txBody>
          <a:bodyPr/>
          <a:lstStyle/>
          <a:p>
            <a:r>
              <a:rPr lang="fr-FR" dirty="0"/>
              <a:t>Devenir un moteur de recherche</a:t>
            </a:r>
          </a:p>
        </p:txBody>
      </p:sp>
      <p:sp>
        <p:nvSpPr>
          <p:cNvPr id="3" name="Espace réservé du contenu 2">
            <a:extLst>
              <a:ext uri="{FF2B5EF4-FFF2-40B4-BE49-F238E27FC236}">
                <a16:creationId xmlns:a16="http://schemas.microsoft.com/office/drawing/2014/main" id="{E4B74996-1999-3189-3864-57D4D2DF56AE}"/>
              </a:ext>
            </a:extLst>
          </p:cNvPr>
          <p:cNvSpPr>
            <a:spLocks noGrp="1"/>
          </p:cNvSpPr>
          <p:nvPr>
            <p:ph idx="1"/>
          </p:nvPr>
        </p:nvSpPr>
        <p:spPr>
          <a:xfrm>
            <a:off x="838200" y="4539272"/>
            <a:ext cx="10515600" cy="1814134"/>
          </a:xfrm>
        </p:spPr>
        <p:txBody>
          <a:bodyPr vert="horz" lIns="91440" tIns="45720" rIns="91440" bIns="45720" rtlCol="0" anchor="t">
            <a:normAutofit/>
          </a:bodyPr>
          <a:lstStyle/>
          <a:p>
            <a:pPr marL="0" indent="0">
              <a:buNone/>
            </a:pPr>
            <a:r>
              <a:rPr lang="fr-FR" dirty="0">
                <a:cs typeface="Calibri" panose="020F0502020204030204"/>
              </a:rPr>
              <a:t>A partir des mots clés:</a:t>
            </a:r>
          </a:p>
          <a:p>
            <a:r>
              <a:rPr lang="fr-FR" dirty="0">
                <a:cs typeface="Calibri" panose="020F0502020204030204"/>
              </a:rPr>
              <a:t>Retrouver les sites en vous aidant de l’index</a:t>
            </a:r>
          </a:p>
          <a:p>
            <a:r>
              <a:rPr lang="fr-FR" dirty="0">
                <a:cs typeface="Calibri" panose="020F0502020204030204"/>
              </a:rPr>
              <a:t>Les classer.</a:t>
            </a:r>
          </a:p>
        </p:txBody>
      </p:sp>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7</a:t>
            </a:fld>
            <a:endParaRPr lang="fr-FR"/>
          </a:p>
        </p:txBody>
      </p:sp>
      <p:grpSp>
        <p:nvGrpSpPr>
          <p:cNvPr id="22" name="Groupe 21">
            <a:extLst>
              <a:ext uri="{FF2B5EF4-FFF2-40B4-BE49-F238E27FC236}">
                <a16:creationId xmlns:a16="http://schemas.microsoft.com/office/drawing/2014/main" id="{9653BFAD-EDB6-77C1-23C7-ABFC8419F277}"/>
              </a:ext>
            </a:extLst>
          </p:cNvPr>
          <p:cNvGrpSpPr/>
          <p:nvPr/>
        </p:nvGrpSpPr>
        <p:grpSpPr>
          <a:xfrm>
            <a:off x="242888" y="1376425"/>
            <a:ext cx="11366428" cy="3624175"/>
            <a:chOff x="242888" y="1376425"/>
            <a:chExt cx="11366428" cy="3624175"/>
          </a:xfrm>
        </p:grpSpPr>
        <p:sp>
          <p:nvSpPr>
            <p:cNvPr id="17" name="Rectangle : avec coin rogné 16">
              <a:extLst>
                <a:ext uri="{FF2B5EF4-FFF2-40B4-BE49-F238E27FC236}">
                  <a16:creationId xmlns:a16="http://schemas.microsoft.com/office/drawing/2014/main" id="{7916F744-B85A-1BF4-5EC8-95948629C40B}"/>
                </a:ext>
              </a:extLst>
            </p:cNvPr>
            <p:cNvSpPr/>
            <p:nvPr/>
          </p:nvSpPr>
          <p:spPr>
            <a:xfrm>
              <a:off x="9301163" y="1376425"/>
              <a:ext cx="2308153" cy="3624175"/>
            </a:xfrm>
            <a:prstGeom prst="snip1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73651FC-3802-A5A3-42C6-690E98CA36E9}"/>
                </a:ext>
              </a:extLst>
            </p:cNvPr>
            <p:cNvPicPr>
              <a:picLocks noChangeAspect="1"/>
            </p:cNvPicPr>
            <p:nvPr/>
          </p:nvPicPr>
          <p:blipFill rotWithShape="1">
            <a:blip r:embed="rId3"/>
            <a:srcRect r="56798"/>
            <a:stretch/>
          </p:blipFill>
          <p:spPr>
            <a:xfrm>
              <a:off x="242888" y="2702931"/>
              <a:ext cx="2814637" cy="937779"/>
            </a:xfrm>
            <a:prstGeom prst="rect">
              <a:avLst/>
            </a:prstGeom>
          </p:spPr>
        </p:pic>
        <p:pic>
          <p:nvPicPr>
            <p:cNvPr id="8" name="Image 7">
              <a:extLst>
                <a:ext uri="{FF2B5EF4-FFF2-40B4-BE49-F238E27FC236}">
                  <a16:creationId xmlns:a16="http://schemas.microsoft.com/office/drawing/2014/main" id="{48D3B873-8FEF-D3F7-33AE-AAD264C060D0}"/>
                </a:ext>
              </a:extLst>
            </p:cNvPr>
            <p:cNvPicPr>
              <a:picLocks noChangeAspect="1"/>
            </p:cNvPicPr>
            <p:nvPr/>
          </p:nvPicPr>
          <p:blipFill>
            <a:blip r:embed="rId4"/>
            <a:stretch>
              <a:fillRect/>
            </a:stretch>
          </p:blipFill>
          <p:spPr>
            <a:xfrm>
              <a:off x="4380386" y="2001622"/>
              <a:ext cx="1615600" cy="2231691"/>
            </a:xfrm>
            <a:prstGeom prst="rect">
              <a:avLst/>
            </a:prstGeom>
          </p:spPr>
        </p:pic>
        <p:pic>
          <p:nvPicPr>
            <p:cNvPr id="10" name="Graphique 9" descr="Utilisateurs contour">
              <a:extLst>
                <a:ext uri="{FF2B5EF4-FFF2-40B4-BE49-F238E27FC236}">
                  <a16:creationId xmlns:a16="http://schemas.microsoft.com/office/drawing/2014/main" id="{5EEF5AD5-599B-0614-23F5-B238467EF2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6016" y="2523987"/>
              <a:ext cx="1615599" cy="1615599"/>
            </a:xfrm>
            <a:prstGeom prst="rect">
              <a:avLst/>
            </a:prstGeom>
          </p:spPr>
        </p:pic>
        <p:pic>
          <p:nvPicPr>
            <p:cNvPr id="12" name="Image 11">
              <a:extLst>
                <a:ext uri="{FF2B5EF4-FFF2-40B4-BE49-F238E27FC236}">
                  <a16:creationId xmlns:a16="http://schemas.microsoft.com/office/drawing/2014/main" id="{421270FF-A1AF-0B74-551C-B8CD610F58FD}"/>
                </a:ext>
              </a:extLst>
            </p:cNvPr>
            <p:cNvPicPr>
              <a:picLocks noChangeAspect="1"/>
            </p:cNvPicPr>
            <p:nvPr/>
          </p:nvPicPr>
          <p:blipFill>
            <a:blip r:embed="rId7"/>
            <a:stretch>
              <a:fillRect/>
            </a:stretch>
          </p:blipFill>
          <p:spPr>
            <a:xfrm>
              <a:off x="9462529" y="1815723"/>
              <a:ext cx="1985419" cy="3032125"/>
            </a:xfrm>
            <a:prstGeom prst="rect">
              <a:avLst/>
            </a:prstGeom>
          </p:spPr>
        </p:pic>
        <p:cxnSp>
          <p:nvCxnSpPr>
            <p:cNvPr id="14" name="Connecteur droit avec flèche 13">
              <a:extLst>
                <a:ext uri="{FF2B5EF4-FFF2-40B4-BE49-F238E27FC236}">
                  <a16:creationId xmlns:a16="http://schemas.microsoft.com/office/drawing/2014/main" id="{C427BBFD-4A8E-FD9A-74A0-BEA282605427}"/>
                </a:ext>
              </a:extLst>
            </p:cNvPr>
            <p:cNvCxnSpPr/>
            <p:nvPr/>
          </p:nvCxnSpPr>
          <p:spPr>
            <a:xfrm>
              <a:off x="3314700" y="3117466"/>
              <a:ext cx="771525"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3634EAE4-89FF-4E4A-A060-5D076ABB0417}"/>
                </a:ext>
              </a:extLst>
            </p:cNvPr>
            <p:cNvCxnSpPr/>
            <p:nvPr/>
          </p:nvCxnSpPr>
          <p:spPr>
            <a:xfrm>
              <a:off x="8224837" y="3115498"/>
              <a:ext cx="771525"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A86AA51-0923-D708-D45C-2B40B2F47752}"/>
                </a:ext>
              </a:extLst>
            </p:cNvPr>
            <p:cNvSpPr txBox="1"/>
            <p:nvPr/>
          </p:nvSpPr>
          <p:spPr>
            <a:xfrm>
              <a:off x="6329363" y="1898653"/>
              <a:ext cx="1371600" cy="830997"/>
            </a:xfrm>
            <a:prstGeom prst="rect">
              <a:avLst/>
            </a:prstGeom>
            <a:solidFill>
              <a:schemeClr val="accent5">
                <a:lumMod val="60000"/>
                <a:lumOff val="40000"/>
              </a:schemeClr>
            </a:solidFill>
          </p:spPr>
          <p:txBody>
            <a:bodyPr wrap="square" rtlCol="0">
              <a:spAutoFit/>
            </a:bodyPr>
            <a:lstStyle/>
            <a:p>
              <a:pPr algn="ctr"/>
              <a:r>
                <a:rPr lang="fr-FR" sz="2400" dirty="0"/>
                <a:t>Moteur A</a:t>
              </a:r>
            </a:p>
            <a:p>
              <a:pPr algn="ctr"/>
              <a:r>
                <a:rPr lang="fr-FR" sz="2400" dirty="0"/>
                <a:t>Critère </a:t>
              </a:r>
            </a:p>
          </p:txBody>
        </p:sp>
      </p:grpSp>
      <p:sp>
        <p:nvSpPr>
          <p:cNvPr id="19" name="ZoneTexte 18">
            <a:extLst>
              <a:ext uri="{FF2B5EF4-FFF2-40B4-BE49-F238E27FC236}">
                <a16:creationId xmlns:a16="http://schemas.microsoft.com/office/drawing/2014/main" id="{BC28F1BD-0D76-818E-DE0C-29536A6B7446}"/>
              </a:ext>
            </a:extLst>
          </p:cNvPr>
          <p:cNvSpPr txBox="1"/>
          <p:nvPr/>
        </p:nvSpPr>
        <p:spPr>
          <a:xfrm>
            <a:off x="139215" y="6454876"/>
            <a:ext cx="4442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https://</a:t>
            </a:r>
            <a:r>
              <a:rPr lang="fr-FR" dirty="0" err="1">
                <a:ea typeface="+mn-lt"/>
                <a:cs typeface="+mn-lt"/>
              </a:rPr>
              <a:t>www.laressourcerie.cool</a:t>
            </a:r>
            <a:r>
              <a:rPr lang="fr-FR" dirty="0">
                <a:ea typeface="+mn-lt"/>
                <a:cs typeface="+mn-lt"/>
              </a:rPr>
              <a:t>/</a:t>
            </a:r>
            <a:endParaRPr lang="fr-FR" dirty="0"/>
          </a:p>
        </p:txBody>
      </p:sp>
      <p:pic>
        <p:nvPicPr>
          <p:cNvPr id="21" name="Graphique 20" descr="Questions contour">
            <a:extLst>
              <a:ext uri="{FF2B5EF4-FFF2-40B4-BE49-F238E27FC236}">
                <a16:creationId xmlns:a16="http://schemas.microsoft.com/office/drawing/2014/main" id="{487D7AAB-F439-E29F-199F-C5E701C67B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214" y="134072"/>
            <a:ext cx="914400" cy="914400"/>
          </a:xfrm>
          <a:prstGeom prst="rect">
            <a:avLst/>
          </a:prstGeom>
        </p:spPr>
      </p:pic>
    </p:spTree>
    <p:extLst>
      <p:ext uri="{BB962C8B-B14F-4D97-AF65-F5344CB8AC3E}">
        <p14:creationId xmlns:p14="http://schemas.microsoft.com/office/powerpoint/2010/main" val="3692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8</a:t>
            </a:fld>
            <a:endParaRPr lang="fr-FR"/>
          </a:p>
        </p:txBody>
      </p:sp>
      <p:sp>
        <p:nvSpPr>
          <p:cNvPr id="6" name="Titre 5">
            <a:extLst>
              <a:ext uri="{FF2B5EF4-FFF2-40B4-BE49-F238E27FC236}">
                <a16:creationId xmlns:a16="http://schemas.microsoft.com/office/drawing/2014/main" id="{B1579A56-885E-E2EB-EFEB-C00286C2D118}"/>
              </a:ext>
            </a:extLst>
          </p:cNvPr>
          <p:cNvSpPr>
            <a:spLocks noGrp="1"/>
          </p:cNvSpPr>
          <p:nvPr>
            <p:ph type="title"/>
          </p:nvPr>
        </p:nvSpPr>
        <p:spPr>
          <a:xfrm>
            <a:off x="1111738" y="65535"/>
            <a:ext cx="10515600" cy="1325563"/>
          </a:xfrm>
        </p:spPr>
        <p:txBody>
          <a:bodyPr/>
          <a:lstStyle/>
          <a:p>
            <a:r>
              <a:rPr lang="fr-FR">
                <a:cs typeface="Calibri Light"/>
              </a:rPr>
              <a:t>Recherche 1</a:t>
            </a:r>
            <a:endParaRPr lang="fr-FR"/>
          </a:p>
        </p:txBody>
      </p:sp>
      <p:pic>
        <p:nvPicPr>
          <p:cNvPr id="7" name="Graphique 7" descr="Loupe contour">
            <a:extLst>
              <a:ext uri="{FF2B5EF4-FFF2-40B4-BE49-F238E27FC236}">
                <a16:creationId xmlns:a16="http://schemas.microsoft.com/office/drawing/2014/main" id="{0C83D807-7256-D771-55F2-8721E8850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 y="145236"/>
            <a:ext cx="914400" cy="914400"/>
          </a:xfrm>
          <a:prstGeom prst="rect">
            <a:avLst/>
          </a:prstGeom>
        </p:spPr>
      </p:pic>
      <p:pic>
        <p:nvPicPr>
          <p:cNvPr id="8" name="Image 8">
            <a:extLst>
              <a:ext uri="{FF2B5EF4-FFF2-40B4-BE49-F238E27FC236}">
                <a16:creationId xmlns:a16="http://schemas.microsoft.com/office/drawing/2014/main" id="{1489D1FB-B2BF-EC23-9497-EB82E18A97E4}"/>
              </a:ext>
            </a:extLst>
          </p:cNvPr>
          <p:cNvPicPr>
            <a:picLocks noChangeAspect="1"/>
          </p:cNvPicPr>
          <p:nvPr/>
        </p:nvPicPr>
        <p:blipFill>
          <a:blip r:embed="rId5"/>
          <a:stretch>
            <a:fillRect/>
          </a:stretch>
        </p:blipFill>
        <p:spPr>
          <a:xfrm>
            <a:off x="2871503" y="3752354"/>
            <a:ext cx="6448994" cy="928906"/>
          </a:xfrm>
          <a:prstGeom prst="rect">
            <a:avLst/>
          </a:prstGeom>
        </p:spPr>
      </p:pic>
      <p:sp>
        <p:nvSpPr>
          <p:cNvPr id="9" name="Espace réservé du contenu 2">
            <a:extLst>
              <a:ext uri="{FF2B5EF4-FFF2-40B4-BE49-F238E27FC236}">
                <a16:creationId xmlns:a16="http://schemas.microsoft.com/office/drawing/2014/main" id="{E8D9395B-8E52-9779-A7E1-DAE332A27693}"/>
              </a:ext>
            </a:extLst>
          </p:cNvPr>
          <p:cNvSpPr>
            <a:spLocks noGrp="1"/>
          </p:cNvSpPr>
          <p:nvPr>
            <p:ph idx="1"/>
          </p:nvPr>
        </p:nvSpPr>
        <p:spPr/>
        <p:txBody>
          <a:bodyPr vert="horz" lIns="91440" tIns="45720" rIns="91440" bIns="45720" rtlCol="0" anchor="t">
            <a:normAutofit/>
          </a:bodyPr>
          <a:lstStyle/>
          <a:p>
            <a:pPr marL="0" indent="0">
              <a:buNone/>
            </a:pPr>
            <a:r>
              <a:rPr lang="fr-FR" dirty="0">
                <a:cs typeface="Calibri" panose="020F0502020204030204"/>
              </a:rPr>
              <a:t>A partir des mots clés:</a:t>
            </a:r>
          </a:p>
          <a:p>
            <a:r>
              <a:rPr lang="fr-FR" dirty="0">
                <a:cs typeface="Calibri" panose="020F0502020204030204"/>
              </a:rPr>
              <a:t>Retrouver les sites en vous aidant de l’index</a:t>
            </a:r>
          </a:p>
          <a:p>
            <a:r>
              <a:rPr lang="fr-FR" dirty="0">
                <a:cs typeface="Calibri" panose="020F0502020204030204"/>
              </a:rPr>
              <a:t>Classer les en fonction de votre critère</a:t>
            </a:r>
          </a:p>
        </p:txBody>
      </p:sp>
    </p:spTree>
    <p:extLst>
      <p:ext uri="{BB962C8B-B14F-4D97-AF65-F5344CB8AC3E}">
        <p14:creationId xmlns:p14="http://schemas.microsoft.com/office/powerpoint/2010/main" val="372229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1492CD-4CB8-5E64-201B-47FC1287F50F}"/>
              </a:ext>
            </a:extLst>
          </p:cNvPr>
          <p:cNvSpPr>
            <a:spLocks noGrp="1"/>
          </p:cNvSpPr>
          <p:nvPr>
            <p:ph type="sldNum" sz="quarter" idx="12"/>
          </p:nvPr>
        </p:nvSpPr>
        <p:spPr/>
        <p:txBody>
          <a:bodyPr/>
          <a:lstStyle/>
          <a:p>
            <a:fld id="{2A75F082-3694-7349-AF6C-D259E4E53AF9}" type="slidenum">
              <a:rPr lang="fr-FR" smtClean="0"/>
              <a:t>9</a:t>
            </a:fld>
            <a:endParaRPr lang="fr-FR"/>
          </a:p>
        </p:txBody>
      </p:sp>
      <p:sp>
        <p:nvSpPr>
          <p:cNvPr id="6" name="Titre 5">
            <a:extLst>
              <a:ext uri="{FF2B5EF4-FFF2-40B4-BE49-F238E27FC236}">
                <a16:creationId xmlns:a16="http://schemas.microsoft.com/office/drawing/2014/main" id="{B1579A56-885E-E2EB-EFEB-C00286C2D118}"/>
              </a:ext>
            </a:extLst>
          </p:cNvPr>
          <p:cNvSpPr>
            <a:spLocks noGrp="1"/>
          </p:cNvSpPr>
          <p:nvPr>
            <p:ph type="title"/>
          </p:nvPr>
        </p:nvSpPr>
        <p:spPr>
          <a:xfrm>
            <a:off x="1111738" y="65535"/>
            <a:ext cx="10515600" cy="1325563"/>
          </a:xfrm>
        </p:spPr>
        <p:txBody>
          <a:bodyPr/>
          <a:lstStyle/>
          <a:p>
            <a:r>
              <a:rPr lang="fr-FR" dirty="0">
                <a:cs typeface="Calibri Light"/>
              </a:rPr>
              <a:t>Recherche 2</a:t>
            </a:r>
            <a:endParaRPr lang="fr-FR" dirty="0"/>
          </a:p>
        </p:txBody>
      </p:sp>
      <p:pic>
        <p:nvPicPr>
          <p:cNvPr id="7" name="Graphique 7" descr="Loupe contour">
            <a:extLst>
              <a:ext uri="{FF2B5EF4-FFF2-40B4-BE49-F238E27FC236}">
                <a16:creationId xmlns:a16="http://schemas.microsoft.com/office/drawing/2014/main" id="{0C83D807-7256-D771-55F2-8721E8850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 y="145236"/>
            <a:ext cx="914400" cy="914400"/>
          </a:xfrm>
          <a:prstGeom prst="rect">
            <a:avLst/>
          </a:prstGeom>
        </p:spPr>
      </p:pic>
      <p:grpSp>
        <p:nvGrpSpPr>
          <p:cNvPr id="5" name="Groupe 4">
            <a:extLst>
              <a:ext uri="{FF2B5EF4-FFF2-40B4-BE49-F238E27FC236}">
                <a16:creationId xmlns:a16="http://schemas.microsoft.com/office/drawing/2014/main" id="{699360E1-C3EF-B80C-1F77-4CF6018A793E}"/>
              </a:ext>
            </a:extLst>
          </p:cNvPr>
          <p:cNvGrpSpPr/>
          <p:nvPr/>
        </p:nvGrpSpPr>
        <p:grpSpPr>
          <a:xfrm>
            <a:off x="2871503" y="3502389"/>
            <a:ext cx="6448994" cy="928264"/>
            <a:chOff x="2672862" y="4124150"/>
            <a:chExt cx="6448994" cy="928264"/>
          </a:xfrm>
        </p:grpSpPr>
        <p:pic>
          <p:nvPicPr>
            <p:cNvPr id="8" name="Image 8">
              <a:extLst>
                <a:ext uri="{FF2B5EF4-FFF2-40B4-BE49-F238E27FC236}">
                  <a16:creationId xmlns:a16="http://schemas.microsoft.com/office/drawing/2014/main" id="{1489D1FB-B2BF-EC23-9497-EB82E18A97E4}"/>
                </a:ext>
              </a:extLst>
            </p:cNvPr>
            <p:cNvPicPr>
              <a:picLocks noChangeAspect="1"/>
            </p:cNvPicPr>
            <p:nvPr/>
          </p:nvPicPr>
          <p:blipFill>
            <a:blip r:embed="rId5"/>
            <a:srcRect/>
            <a:stretch/>
          </p:blipFill>
          <p:spPr>
            <a:xfrm>
              <a:off x="2672862" y="4124150"/>
              <a:ext cx="6448994" cy="928264"/>
            </a:xfrm>
            <a:prstGeom prst="rect">
              <a:avLst/>
            </a:prstGeom>
          </p:spPr>
        </p:pic>
        <p:sp>
          <p:nvSpPr>
            <p:cNvPr id="2" name="Rectangle 1">
              <a:extLst>
                <a:ext uri="{FF2B5EF4-FFF2-40B4-BE49-F238E27FC236}">
                  <a16:creationId xmlns:a16="http://schemas.microsoft.com/office/drawing/2014/main" id="{67A77489-F885-A67A-FDDA-AAF6FE631137}"/>
                </a:ext>
              </a:extLst>
            </p:cNvPr>
            <p:cNvSpPr/>
            <p:nvPr/>
          </p:nvSpPr>
          <p:spPr>
            <a:xfrm>
              <a:off x="3586163" y="4416830"/>
              <a:ext cx="1085850" cy="312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200" dirty="0">
                  <a:solidFill>
                    <a:schemeClr val="tx1"/>
                  </a:solidFill>
                </a:rPr>
                <a:t>visite</a:t>
              </a:r>
            </a:p>
          </p:txBody>
        </p:sp>
      </p:grpSp>
      <p:sp>
        <p:nvSpPr>
          <p:cNvPr id="9" name="Espace réservé du contenu 2">
            <a:extLst>
              <a:ext uri="{FF2B5EF4-FFF2-40B4-BE49-F238E27FC236}">
                <a16:creationId xmlns:a16="http://schemas.microsoft.com/office/drawing/2014/main" id="{2FCEC7AB-2079-D405-27FA-E9B5E2EF78DD}"/>
              </a:ext>
            </a:extLst>
          </p:cNvPr>
          <p:cNvSpPr txBox="1">
            <a:spLocks/>
          </p:cNvSpPr>
          <p:nvPr/>
        </p:nvSpPr>
        <p:spPr>
          <a:xfrm>
            <a:off x="838200" y="1549289"/>
            <a:ext cx="10515600" cy="18141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cs typeface="Calibri" panose="020F0502020204030204"/>
              </a:rPr>
              <a:t>A partir des mots clés:</a:t>
            </a:r>
          </a:p>
          <a:p>
            <a:r>
              <a:rPr lang="fr-FR" dirty="0">
                <a:cs typeface="Calibri" panose="020F0502020204030204"/>
              </a:rPr>
              <a:t>Retrouver les sites en vous aidant de l’index</a:t>
            </a:r>
          </a:p>
          <a:p>
            <a:r>
              <a:rPr lang="fr-FR" dirty="0">
                <a:cs typeface="Calibri" panose="020F0502020204030204"/>
              </a:rPr>
              <a:t>Classer les en fonction de votre critère</a:t>
            </a:r>
          </a:p>
        </p:txBody>
      </p:sp>
    </p:spTree>
    <p:extLst>
      <p:ext uri="{BB962C8B-B14F-4D97-AF65-F5344CB8AC3E}">
        <p14:creationId xmlns:p14="http://schemas.microsoft.com/office/powerpoint/2010/main" val="32630103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15333</TotalTime>
  <Words>2545</Words>
  <Application>Microsoft Macintosh PowerPoint</Application>
  <PresentationFormat>Grand écran</PresentationFormat>
  <Paragraphs>158</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-apple-system</vt:lpstr>
      <vt:lpstr>Arial</vt:lpstr>
      <vt:lpstr>Calibri</vt:lpstr>
      <vt:lpstr>Calibri Light</vt:lpstr>
      <vt:lpstr>Segoe UI</vt:lpstr>
      <vt:lpstr>WordVisiCarriageReturn_MSFontService</vt:lpstr>
      <vt:lpstr>Thème Office</vt:lpstr>
      <vt:lpstr>Présentation PowerPoint</vt:lpstr>
      <vt:lpstr>Présentation PowerPoint</vt:lpstr>
      <vt:lpstr>Les élèves et l’évaluation de l’information</vt:lpstr>
      <vt:lpstr>Présentation PowerPoint</vt:lpstr>
      <vt:lpstr>Le fonctionnement des moteurs de recherche</vt:lpstr>
      <vt:lpstr>Présentation PowerPoint</vt:lpstr>
      <vt:lpstr>Devenir un moteur de recherche</vt:lpstr>
      <vt:lpstr>Recherche 1</vt:lpstr>
      <vt:lpstr>Recherche 2</vt:lpstr>
      <vt:lpstr>Recherche 3</vt:lpstr>
      <vt:lpstr>Moteur de recherche et navigateur</vt:lpstr>
      <vt:lpstr>Analyser ses résultats de recherche</vt:lpstr>
      <vt:lpstr>Objectifs de l’Education Numérique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Matti</dc:creator>
  <cp:lastModifiedBy>Claire Matti</cp:lastModifiedBy>
  <cp:revision>3</cp:revision>
  <dcterms:created xsi:type="dcterms:W3CDTF">2022-10-01T15:42:58Z</dcterms:created>
  <dcterms:modified xsi:type="dcterms:W3CDTF">2022-11-30T14:59:01Z</dcterms:modified>
</cp:coreProperties>
</file>